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6"/>
  </p:notesMasterIdLst>
  <p:sldIdLst>
    <p:sldId id="413" r:id="rId3"/>
    <p:sldId id="414" r:id="rId4"/>
    <p:sldId id="415" r:id="rId5"/>
    <p:sldId id="324" r:id="rId6"/>
    <p:sldId id="416" r:id="rId7"/>
    <p:sldId id="417" r:id="rId8"/>
    <p:sldId id="328" r:id="rId9"/>
    <p:sldId id="329" r:id="rId10"/>
    <p:sldId id="419" r:id="rId11"/>
    <p:sldId id="330" r:id="rId12"/>
    <p:sldId id="332" r:id="rId13"/>
    <p:sldId id="333" r:id="rId14"/>
    <p:sldId id="420" r:id="rId15"/>
    <p:sldId id="421" r:id="rId16"/>
    <p:sldId id="422" r:id="rId17"/>
    <p:sldId id="337" r:id="rId18"/>
    <p:sldId id="423" r:id="rId19"/>
    <p:sldId id="339" r:id="rId20"/>
    <p:sldId id="425" r:id="rId21"/>
    <p:sldId id="428" r:id="rId22"/>
    <p:sldId id="427" r:id="rId23"/>
    <p:sldId id="430" r:id="rId24"/>
    <p:sldId id="484" r:id="rId25"/>
    <p:sldId id="345" r:id="rId26"/>
    <p:sldId id="475" r:id="rId27"/>
    <p:sldId id="431" r:id="rId28"/>
    <p:sldId id="347" r:id="rId29"/>
    <p:sldId id="348" r:id="rId30"/>
    <p:sldId id="432" r:id="rId31"/>
    <p:sldId id="351" r:id="rId32"/>
    <p:sldId id="353" r:id="rId33"/>
    <p:sldId id="354" r:id="rId34"/>
    <p:sldId id="355" r:id="rId35"/>
    <p:sldId id="357" r:id="rId36"/>
    <p:sldId id="433" r:id="rId37"/>
    <p:sldId id="434" r:id="rId38"/>
    <p:sldId id="364" r:id="rId39"/>
    <p:sldId id="435" r:id="rId40"/>
    <p:sldId id="436" r:id="rId41"/>
    <p:sldId id="469" r:id="rId42"/>
    <p:sldId id="470" r:id="rId43"/>
    <p:sldId id="471" r:id="rId44"/>
    <p:sldId id="442" r:id="rId45"/>
    <p:sldId id="443" r:id="rId46"/>
    <p:sldId id="446" r:id="rId47"/>
    <p:sldId id="447" r:id="rId48"/>
    <p:sldId id="449" r:id="rId49"/>
    <p:sldId id="450" r:id="rId50"/>
    <p:sldId id="479" r:id="rId51"/>
    <p:sldId id="460" r:id="rId52"/>
    <p:sldId id="461" r:id="rId53"/>
    <p:sldId id="462" r:id="rId54"/>
    <p:sldId id="478" r:id="rId55"/>
    <p:sldId id="382" r:id="rId56"/>
    <p:sldId id="465" r:id="rId57"/>
    <p:sldId id="466" r:id="rId58"/>
    <p:sldId id="467" r:id="rId59"/>
    <p:sldId id="386" r:id="rId60"/>
    <p:sldId id="395" r:id="rId61"/>
    <p:sldId id="476" r:id="rId62"/>
    <p:sldId id="400" r:id="rId63"/>
    <p:sldId id="480" r:id="rId64"/>
    <p:sldId id="481" r:id="rId65"/>
    <p:sldId id="482" r:id="rId66"/>
    <p:sldId id="483" r:id="rId67"/>
    <p:sldId id="405" r:id="rId68"/>
    <p:sldId id="406" r:id="rId69"/>
    <p:sldId id="407" r:id="rId70"/>
    <p:sldId id="408" r:id="rId71"/>
    <p:sldId id="409" r:id="rId72"/>
    <p:sldId id="410" r:id="rId73"/>
    <p:sldId id="411" r:id="rId74"/>
    <p:sldId id="477" r:id="rId7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60033"/>
    <a:srgbClr val="99FF99"/>
    <a:srgbClr val="66FF99"/>
    <a:srgbClr val="336600"/>
    <a:srgbClr val="0033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4660"/>
  </p:normalViewPr>
  <p:slideViewPr>
    <p:cSldViewPr>
      <p:cViewPr varScale="1">
        <p:scale>
          <a:sx n="72" d="100"/>
          <a:sy n="72" d="100"/>
        </p:scale>
        <p:origin x="151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7FBCDD-E9B5-4309-B3E3-766500CDE2A7}" type="datetimeFigureOut">
              <a:rPr lang="ru-RU" smtClean="0"/>
              <a:pPr/>
              <a:t>14.09.2021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14D0E0-A99D-441C-855A-D407DEDB685F}" type="slidenum">
              <a:rPr lang="ru-RU" smtClean="0"/>
              <a:pPr/>
              <a:t>‹#›</a:t>
            </a:fld>
            <a:endParaRPr lang="ru-RU"/>
          </a:p>
        </p:txBody>
      </p:sp>
    </p:spTree>
    <p:extLst>
      <p:ext uri="{BB962C8B-B14F-4D97-AF65-F5344CB8AC3E}">
        <p14:creationId xmlns:p14="http://schemas.microsoft.com/office/powerpoint/2010/main" val="220089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14D0E0-A99D-441C-855A-D407DEDB685F}" type="slidenum">
              <a:rPr lang="ru-RU" smtClean="0"/>
              <a:pPr/>
              <a:t>7</a:t>
            </a:fld>
            <a:endParaRPr lang="ru-RU"/>
          </a:p>
        </p:txBody>
      </p:sp>
    </p:spTree>
    <p:extLst>
      <p:ext uri="{BB962C8B-B14F-4D97-AF65-F5344CB8AC3E}">
        <p14:creationId xmlns:p14="http://schemas.microsoft.com/office/powerpoint/2010/main" val="1718297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14D0E0-A99D-441C-855A-D407DEDB685F}" type="slidenum">
              <a:rPr lang="ru-RU" smtClean="0"/>
              <a:pPr/>
              <a:t>37</a:t>
            </a:fld>
            <a:endParaRPr lang="ru-RU"/>
          </a:p>
        </p:txBody>
      </p:sp>
    </p:spTree>
    <p:extLst>
      <p:ext uri="{BB962C8B-B14F-4D97-AF65-F5344CB8AC3E}">
        <p14:creationId xmlns:p14="http://schemas.microsoft.com/office/powerpoint/2010/main" val="819162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14D0E0-A99D-441C-855A-D407DEDB685F}" type="slidenum">
              <a:rPr lang="ru-RU" smtClean="0">
                <a:solidFill>
                  <a:prstClr val="black"/>
                </a:solidFill>
              </a:rPr>
              <a:pPr/>
              <a:t>48</a:t>
            </a:fld>
            <a:endParaRPr lang="ru-RU">
              <a:solidFill>
                <a:prstClr val="black"/>
              </a:solidFill>
            </a:endParaRPr>
          </a:p>
        </p:txBody>
      </p:sp>
    </p:spTree>
    <p:extLst>
      <p:ext uri="{BB962C8B-B14F-4D97-AF65-F5344CB8AC3E}">
        <p14:creationId xmlns:p14="http://schemas.microsoft.com/office/powerpoint/2010/main" val="3792247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14D0E0-A99D-441C-855A-D407DEDB685F}" type="slidenum">
              <a:rPr lang="ru-RU" smtClean="0"/>
              <a:pPr/>
              <a:t>61</a:t>
            </a:fld>
            <a:endParaRPr lang="ru-RU"/>
          </a:p>
        </p:txBody>
      </p:sp>
    </p:spTree>
    <p:extLst>
      <p:ext uri="{BB962C8B-B14F-4D97-AF65-F5344CB8AC3E}">
        <p14:creationId xmlns:p14="http://schemas.microsoft.com/office/powerpoint/2010/main" val="37317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14D0E0-A99D-441C-855A-D407DEDB685F}" type="slidenum">
              <a:rPr lang="ru-RU" smtClean="0"/>
              <a:pPr/>
              <a:t>8</a:t>
            </a:fld>
            <a:endParaRPr lang="ru-RU"/>
          </a:p>
        </p:txBody>
      </p:sp>
    </p:spTree>
    <p:extLst>
      <p:ext uri="{BB962C8B-B14F-4D97-AF65-F5344CB8AC3E}">
        <p14:creationId xmlns:p14="http://schemas.microsoft.com/office/powerpoint/2010/main" val="86086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14D0E0-A99D-441C-855A-D407DEDB685F}" type="slidenum">
              <a:rPr lang="ru-RU" smtClean="0"/>
              <a:pPr/>
              <a:t>13</a:t>
            </a:fld>
            <a:endParaRPr lang="ru-RU"/>
          </a:p>
        </p:txBody>
      </p:sp>
    </p:spTree>
    <p:extLst>
      <p:ext uri="{BB962C8B-B14F-4D97-AF65-F5344CB8AC3E}">
        <p14:creationId xmlns:p14="http://schemas.microsoft.com/office/powerpoint/2010/main" val="216802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14D0E0-A99D-441C-855A-D407DEDB685F}"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216802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14D0E0-A99D-441C-855A-D407DEDB685F}"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val="216802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14D0E0-A99D-441C-855A-D407DEDB685F}"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57103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14D0E0-A99D-441C-855A-D407DEDB685F}" type="slidenum">
              <a:rPr lang="ru-RU" smtClean="0"/>
              <a:pPr/>
              <a:t>21</a:t>
            </a:fld>
            <a:endParaRPr lang="ru-RU"/>
          </a:p>
        </p:txBody>
      </p:sp>
    </p:spTree>
    <p:extLst>
      <p:ext uri="{BB962C8B-B14F-4D97-AF65-F5344CB8AC3E}">
        <p14:creationId xmlns:p14="http://schemas.microsoft.com/office/powerpoint/2010/main" val="57103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14D0E0-A99D-441C-855A-D407DEDB685F}" type="slidenum">
              <a:rPr lang="ru-RU" smtClean="0"/>
              <a:pPr/>
              <a:t>27</a:t>
            </a:fld>
            <a:endParaRPr lang="ru-RU"/>
          </a:p>
        </p:txBody>
      </p:sp>
    </p:spTree>
    <p:extLst>
      <p:ext uri="{BB962C8B-B14F-4D97-AF65-F5344CB8AC3E}">
        <p14:creationId xmlns:p14="http://schemas.microsoft.com/office/powerpoint/2010/main" val="83473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Grp="1" noChangeArrowheads="1"/>
          </p:cNvSpPr>
          <p:nvPr>
            <p:ph type="sldNum" sz="quarter" idx="5"/>
          </p:nvPr>
        </p:nvSpPr>
        <p:spPr>
          <a:ln/>
        </p:spPr>
        <p:txBody>
          <a:bodyPr/>
          <a:lstStyle/>
          <a:p>
            <a:fld id="{D47CF996-E3BB-4342-8918-0E18375C6AF6}" type="slidenum">
              <a:rPr lang="ru-RU"/>
              <a:pPr/>
              <a:t>33</a:t>
            </a:fld>
            <a:endParaRPr lang="ru-RU"/>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xfrm>
            <a:off x="685800" y="4343400"/>
            <a:ext cx="5486400" cy="4800600"/>
          </a:xfrm>
        </p:spPr>
        <p:txBody>
          <a:bodyPr/>
          <a:lstStyle/>
          <a:p>
            <a:pPr>
              <a:lnSpc>
                <a:spcPct val="90000"/>
              </a:lnSpc>
            </a:pPr>
            <a:r>
              <a:rPr lang="en-US" sz="1000" b="1"/>
              <a:t>Key Point</a:t>
            </a:r>
          </a:p>
          <a:p>
            <a:pPr>
              <a:lnSpc>
                <a:spcPct val="90000"/>
              </a:lnSpc>
            </a:pPr>
            <a:r>
              <a:rPr lang="en-US" sz="1000" b="1"/>
              <a:t>The health benefits of quitting smoking start immediately and are sustained such that 15 years after quitting smoking, the coronary heart disease risk of a former smoker is equal to that of a nonsmoker.</a:t>
            </a:r>
          </a:p>
          <a:p>
            <a:pPr>
              <a:lnSpc>
                <a:spcPct val="90000"/>
              </a:lnSpc>
              <a:spcBef>
                <a:spcPct val="0"/>
              </a:spcBef>
            </a:pPr>
            <a:endParaRPr lang="en-US" sz="1000" b="1"/>
          </a:p>
          <a:p>
            <a:pPr>
              <a:lnSpc>
                <a:spcPct val="90000"/>
              </a:lnSpc>
            </a:pPr>
            <a:r>
              <a:rPr lang="en-US" sz="1000" b="1"/>
              <a:t>Background</a:t>
            </a:r>
          </a:p>
          <a:p>
            <a:pPr>
              <a:lnSpc>
                <a:spcPct val="90000"/>
              </a:lnSpc>
            </a:pPr>
            <a:r>
              <a:rPr lang="en-US" sz="1000"/>
              <a:t>When gauging the health benefits from smoking cessation one is encouraged to assess both the short-term and long-term improvements. Within 2 weeks to 3 months lung function may begin to improve and there may be notable decreases in coughing, sinus congestion, fatigue and shortness of breath.   </a:t>
            </a:r>
          </a:p>
          <a:p>
            <a:pPr>
              <a:lnSpc>
                <a:spcPct val="90000"/>
              </a:lnSpc>
              <a:spcBef>
                <a:spcPct val="0"/>
              </a:spcBef>
            </a:pPr>
            <a:endParaRPr lang="en-US" sz="1000"/>
          </a:p>
          <a:p>
            <a:pPr>
              <a:lnSpc>
                <a:spcPct val="90000"/>
              </a:lnSpc>
            </a:pPr>
            <a:r>
              <a:rPr lang="en-US" sz="1000"/>
              <a:t>Around the year mark, coronary heart disease risk, the leading cause of death in the United States, improves with smoking cessation to a point where excess risk is reduced by 50% and continues to decline thereafter. Within the 5-15 year range, the risk of stroke for smoking cessators returns to the level of a person who has never smoked. </a:t>
            </a:r>
          </a:p>
          <a:p>
            <a:pPr>
              <a:lnSpc>
                <a:spcPct val="90000"/>
              </a:lnSpc>
              <a:spcBef>
                <a:spcPct val="0"/>
              </a:spcBef>
            </a:pPr>
            <a:endParaRPr lang="en-US" sz="1000"/>
          </a:p>
          <a:p>
            <a:pPr>
              <a:lnSpc>
                <a:spcPct val="90000"/>
              </a:lnSpc>
            </a:pPr>
            <a:r>
              <a:rPr lang="en-US" sz="1000"/>
              <a:t>Other potential long-term benefits include:  the risk of lung cancer, the most common cause of cancer death in the United States, declines steadily after smoking cessation; and by 10 years after cessation, the risk of lung cancer is 30-50% that of continuing smokers. And beyond this, smoking cessation may also reduce the risk of cancers of the larynx, oral cavity, esophagus, pancreas, urinary bladder and of developing ulcers of the stomach or duodenum. Other long-term benefits include the rate of decline in lung function among former smokers returns to that of never smokers, reducing the risk of COPD. And, the risk of coronary heart disease, after 15 years of abstinence, becomes similar to that of a person who has never smoked. Clearly, a patient has health benefits to gain if they successfully cessate.</a:t>
            </a:r>
          </a:p>
          <a:p>
            <a:pPr>
              <a:lnSpc>
                <a:spcPct val="90000"/>
              </a:lnSpc>
              <a:spcBef>
                <a:spcPct val="0"/>
              </a:spcBef>
            </a:pPr>
            <a:endParaRPr lang="en-US" sz="1000"/>
          </a:p>
          <a:p>
            <a:pPr>
              <a:lnSpc>
                <a:spcPct val="90000"/>
              </a:lnSpc>
            </a:pPr>
            <a:r>
              <a:rPr lang="en-US" sz="700" b="1"/>
              <a:t>References</a:t>
            </a:r>
          </a:p>
          <a:p>
            <a:pPr>
              <a:lnSpc>
                <a:spcPct val="90000"/>
              </a:lnSpc>
            </a:pPr>
            <a:r>
              <a:rPr lang="en-US" altLang="ja-JP" sz="700"/>
              <a:t>1. </a:t>
            </a:r>
            <a:r>
              <a:rPr lang="en-US" sz="700"/>
              <a:t>CDC. Surgeon General’s 2004 Report. The Health Consequences of Smoking on the Human Body. Online slides. http://www.cdc.gov/tobacco/sgr/sgr_2004/sgranimation/flash/index.html Accessed on April 15, 2006.</a:t>
            </a:r>
          </a:p>
          <a:p>
            <a:pPr>
              <a:lnSpc>
                <a:spcPct val="90000"/>
              </a:lnSpc>
            </a:pPr>
            <a:r>
              <a:rPr lang="en-US" altLang="ja-JP" sz="700"/>
              <a:t>2. American Cancer Society. Guide to Quitting Smoking. Available at: http://www.cancer.org. Accessed June 2006. </a:t>
            </a:r>
          </a:p>
          <a:p>
            <a:pPr>
              <a:lnSpc>
                <a:spcPct val="90000"/>
              </a:lnSpc>
            </a:pPr>
            <a:r>
              <a:rPr lang="en-US" altLang="ja-JP" sz="700"/>
              <a:t>3. US Department of Health &amp; Human Services. The Health Benefits of Smoking Cessation: A Report of the Surgeon General. Centers for Disease Control and Prevention (CDC), Office on Smoking and Health. 1990. Available at: http://profiles.nlm.nih.gov/NN/B/B/C/T/. Accessed July 2006. </a:t>
            </a:r>
            <a:endParaRPr lang="en-GB" altLang="ja-JP" sz="700"/>
          </a:p>
          <a:p>
            <a:pPr>
              <a:lnSpc>
                <a:spcPct val="90000"/>
              </a:lnSpc>
            </a:pPr>
            <a:endParaRPr lang="en-US" sz="700"/>
          </a:p>
        </p:txBody>
      </p:sp>
      <p:sp>
        <p:nvSpPr>
          <p:cNvPr id="210948" name="Text Box 4"/>
          <p:cNvSpPr txBox="1">
            <a:spLocks noChangeArrowheads="1"/>
          </p:cNvSpPr>
          <p:nvPr/>
        </p:nvSpPr>
        <p:spPr bwMode="auto">
          <a:xfrm>
            <a:off x="5770563" y="1530350"/>
            <a:ext cx="865187" cy="1004888"/>
          </a:xfrm>
          <a:prstGeom prst="rect">
            <a:avLst/>
          </a:prstGeom>
          <a:noFill/>
          <a:ln w="9525">
            <a:solidFill>
              <a:srgbClr val="000000"/>
            </a:solidFill>
            <a:miter lim="800000"/>
            <a:headEnd/>
            <a:tailEnd/>
          </a:ln>
          <a:effectLst/>
        </p:spPr>
        <p:txBody>
          <a:bodyPr lIns="89460" tIns="44730" rIns="89460" bIns="44730">
            <a:spAutoFit/>
          </a:bodyPr>
          <a:lstStyle/>
          <a:p>
            <a:pPr defTabSz="896938"/>
            <a:r>
              <a:rPr lang="en-US" sz="1000">
                <a:latin typeface="Gulim" pitchFamily="34" charset="-127"/>
                <a:cs typeface="Arial" pitchFamily="34" charset="0"/>
              </a:rPr>
              <a:t>2/ACS/p 4/¶1-6. </a:t>
            </a:r>
          </a:p>
          <a:p>
            <a:pPr defTabSz="896938"/>
            <a:endParaRPr lang="en-US" sz="1000">
              <a:latin typeface="Gulim" pitchFamily="34" charset="-127"/>
              <a:cs typeface="Arial" pitchFamily="34" charset="0"/>
            </a:endParaRPr>
          </a:p>
          <a:p>
            <a:pPr defTabSz="896938"/>
            <a:r>
              <a:rPr lang="en-US" sz="1000">
                <a:latin typeface="Gulim" pitchFamily="34" charset="-127"/>
                <a:cs typeface="Arial" pitchFamily="34" charset="0"/>
              </a:rPr>
              <a:t>3/USDHHS 1990/p vi/¶1,2</a:t>
            </a:r>
          </a:p>
        </p:txBody>
      </p:sp>
      <p:sp>
        <p:nvSpPr>
          <p:cNvPr id="210949" name="Text Box 5"/>
          <p:cNvSpPr txBox="1">
            <a:spLocks noChangeArrowheads="1"/>
          </p:cNvSpPr>
          <p:nvPr/>
        </p:nvSpPr>
        <p:spPr bwMode="auto">
          <a:xfrm>
            <a:off x="0" y="1238250"/>
            <a:ext cx="1063625" cy="555625"/>
          </a:xfrm>
          <a:prstGeom prst="rect">
            <a:avLst/>
          </a:prstGeom>
          <a:noFill/>
          <a:ln w="9525">
            <a:solidFill>
              <a:schemeClr val="tx1"/>
            </a:solidFill>
            <a:miter lim="800000"/>
            <a:headEnd/>
            <a:tailEnd/>
          </a:ln>
          <a:effectLst/>
        </p:spPr>
        <p:txBody>
          <a:bodyPr lIns="90825" tIns="45412" rIns="90825" bIns="45412">
            <a:spAutoFit/>
          </a:bodyPr>
          <a:lstStyle/>
          <a:p>
            <a:pPr algn="r" defTabSz="909638" eaLnBrk="0" hangingPunct="0">
              <a:spcBef>
                <a:spcPct val="50000"/>
              </a:spcBef>
            </a:pPr>
            <a:r>
              <a:rPr lang="en-US" sz="1000">
                <a:latin typeface="Gulim" pitchFamily="34" charset="-127"/>
                <a:ea typeface="MS PGothic" pitchFamily="34" charset="-128"/>
                <a:cs typeface="Arial" pitchFamily="34" charset="0"/>
              </a:rPr>
              <a:t>1/CDC/SGR/ p. 2 &amp; 3 of printout </a:t>
            </a:r>
          </a:p>
        </p:txBody>
      </p:sp>
      <p:sp>
        <p:nvSpPr>
          <p:cNvPr id="210950" name="Text Box 6"/>
          <p:cNvSpPr txBox="1">
            <a:spLocks noChangeArrowheads="1"/>
          </p:cNvSpPr>
          <p:nvPr/>
        </p:nvSpPr>
        <p:spPr bwMode="auto">
          <a:xfrm>
            <a:off x="31750" y="5316538"/>
            <a:ext cx="635000" cy="339725"/>
          </a:xfrm>
          <a:prstGeom prst="rect">
            <a:avLst/>
          </a:prstGeom>
          <a:noFill/>
          <a:ln w="9525">
            <a:solidFill>
              <a:srgbClr val="000000"/>
            </a:solidFill>
            <a:miter lim="800000"/>
            <a:headEnd/>
            <a:tailEnd/>
          </a:ln>
          <a:effectLst/>
        </p:spPr>
        <p:txBody>
          <a:bodyPr lIns="27422" tIns="44730" rIns="27422" bIns="44730">
            <a:spAutoFit/>
          </a:bodyPr>
          <a:lstStyle/>
          <a:p>
            <a:pPr defTabSz="896938"/>
            <a:r>
              <a:rPr lang="en-US" sz="800">
                <a:latin typeface="Gulim" pitchFamily="34" charset="-127"/>
                <a:cs typeface="Arial" pitchFamily="34" charset="0"/>
              </a:rPr>
              <a:t>¶2; 2/ACS/</a:t>
            </a:r>
            <a:br>
              <a:rPr lang="en-US" sz="800">
                <a:latin typeface="Gulim" pitchFamily="34" charset="-127"/>
                <a:cs typeface="Arial" pitchFamily="34" charset="0"/>
              </a:rPr>
            </a:br>
            <a:r>
              <a:rPr lang="en-US" sz="800">
                <a:latin typeface="Gulim" pitchFamily="34" charset="-127"/>
                <a:cs typeface="Arial" pitchFamily="34" charset="0"/>
              </a:rPr>
              <a:t>p 3/¶9,10 </a:t>
            </a:r>
          </a:p>
        </p:txBody>
      </p:sp>
      <p:sp>
        <p:nvSpPr>
          <p:cNvPr id="210951" name="Text Box 7"/>
          <p:cNvSpPr txBox="1">
            <a:spLocks noChangeArrowheads="1"/>
          </p:cNvSpPr>
          <p:nvPr/>
        </p:nvSpPr>
        <p:spPr bwMode="auto">
          <a:xfrm>
            <a:off x="31750" y="5875338"/>
            <a:ext cx="709613" cy="703262"/>
          </a:xfrm>
          <a:prstGeom prst="rect">
            <a:avLst/>
          </a:prstGeom>
          <a:noFill/>
          <a:ln w="9525">
            <a:solidFill>
              <a:srgbClr val="000000"/>
            </a:solidFill>
            <a:miter lim="800000"/>
            <a:headEnd/>
            <a:tailEnd/>
          </a:ln>
          <a:effectLst/>
        </p:spPr>
        <p:txBody>
          <a:bodyPr lIns="27422" tIns="44730" rIns="27422" bIns="44730">
            <a:spAutoFit/>
          </a:bodyPr>
          <a:lstStyle/>
          <a:p>
            <a:pPr defTabSz="896938"/>
            <a:r>
              <a:rPr lang="en-US" sz="800">
                <a:latin typeface="Gulim" pitchFamily="34" charset="-127"/>
                <a:cs typeface="Arial" pitchFamily="34" charset="0"/>
              </a:rPr>
              <a:t>2/ACS/p 4/</a:t>
            </a:r>
            <a:br>
              <a:rPr lang="en-US" sz="800">
                <a:latin typeface="Gulim" pitchFamily="34" charset="-127"/>
                <a:cs typeface="Arial" pitchFamily="34" charset="0"/>
              </a:rPr>
            </a:br>
            <a:r>
              <a:rPr lang="en-US" sz="800">
                <a:latin typeface="Gulim" pitchFamily="34" charset="-127"/>
                <a:cs typeface="Arial" pitchFamily="34" charset="0"/>
              </a:rPr>
              <a:t>¶1-6. </a:t>
            </a:r>
          </a:p>
          <a:p>
            <a:pPr defTabSz="896938"/>
            <a:endParaRPr lang="en-US" sz="800">
              <a:latin typeface="Gulim" pitchFamily="34" charset="-127"/>
              <a:cs typeface="Arial" pitchFamily="34" charset="0"/>
            </a:endParaRPr>
          </a:p>
          <a:p>
            <a:pPr defTabSz="896938"/>
            <a:r>
              <a:rPr lang="en-US" sz="800">
                <a:latin typeface="Gulim" pitchFamily="34" charset="-127"/>
                <a:cs typeface="Arial" pitchFamily="34" charset="0"/>
              </a:rPr>
              <a:t>3/USDHHS 1990/p vi/¶1,2</a:t>
            </a:r>
          </a:p>
        </p:txBody>
      </p:sp>
      <p:sp>
        <p:nvSpPr>
          <p:cNvPr id="210952" name="Text Box 8"/>
          <p:cNvSpPr txBox="1">
            <a:spLocks noChangeArrowheads="1"/>
          </p:cNvSpPr>
          <p:nvPr/>
        </p:nvSpPr>
        <p:spPr bwMode="auto">
          <a:xfrm>
            <a:off x="23813" y="4572000"/>
            <a:ext cx="630237" cy="465138"/>
          </a:xfrm>
          <a:prstGeom prst="rect">
            <a:avLst/>
          </a:prstGeom>
          <a:noFill/>
          <a:ln w="9525">
            <a:solidFill>
              <a:schemeClr val="tx1"/>
            </a:solidFill>
            <a:miter lim="800000"/>
            <a:headEnd/>
            <a:tailEnd/>
          </a:ln>
          <a:effectLst/>
        </p:spPr>
        <p:txBody>
          <a:bodyPr lIns="27422" tIns="45412" rIns="27422" bIns="45412">
            <a:spAutoFit/>
          </a:bodyPr>
          <a:lstStyle/>
          <a:p>
            <a:pPr defTabSz="909638" eaLnBrk="0" hangingPunct="0">
              <a:spcBef>
                <a:spcPct val="50000"/>
              </a:spcBef>
            </a:pPr>
            <a:r>
              <a:rPr lang="en-US" sz="800">
                <a:latin typeface="Gulim" pitchFamily="34" charset="-127"/>
                <a:ea typeface="MS PGothic" pitchFamily="34" charset="-128"/>
                <a:cs typeface="Arial" pitchFamily="34" charset="0"/>
              </a:rPr>
              <a:t>1/CDC/SGR/p. 2 &amp; 3 of printout </a:t>
            </a:r>
          </a:p>
        </p:txBody>
      </p:sp>
    </p:spTree>
    <p:extLst>
      <p:ext uri="{BB962C8B-B14F-4D97-AF65-F5344CB8AC3E}">
        <p14:creationId xmlns:p14="http://schemas.microsoft.com/office/powerpoint/2010/main" val="240011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14.09.2021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3748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14.09.2021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08859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14.09.2021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38988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14.09.2021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2572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14.09.2021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82692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14.09.2021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84842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14.09.2021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02628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14.09.2021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373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14.09.2021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0075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14.09.2021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918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14.09.2021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26134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sldNum" sz="quarter" idx="10"/>
          </p:nvPr>
        </p:nvSpPr>
        <p:spPr>
          <a:ln/>
        </p:spPr>
        <p:txBody>
          <a:bodyPr/>
          <a:lstStyle>
            <a:lvl1pPr>
              <a:defRPr/>
            </a:lvl1pPr>
          </a:lstStyle>
          <a:p>
            <a:pPr>
              <a:defRPr/>
            </a:pPr>
            <a:r>
              <a:rPr lang="en-US">
                <a:solidFill>
                  <a:prstClr val="black">
                    <a:tint val="75000"/>
                  </a:prstClr>
                </a:solidFill>
              </a:rPr>
              <a:t>|</a:t>
            </a:r>
            <a:r>
              <a:rPr lang="en-US" sz="900" baseline="16000">
                <a:solidFill>
                  <a:prstClr val="black">
                    <a:tint val="75000"/>
                  </a:prstClr>
                </a:solidFill>
              </a:rPr>
              <a:t>        </a:t>
            </a:r>
            <a:fld id="{52A4AC89-797B-4567-AC97-4DDE7ED317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47583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14.09.2021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20822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images.google.ru/imgres?imgurl=http://www.faqs.org/photo-dict/photofiles/list/506/889bomb.jpg&amp;imgrefurl=http://www.faqs.org/photo-dict/phrase/506/bomb.html&amp;usg=__PporWZEF3cl6pqopBn5dG7hN8C0=&amp;h=481&amp;w=700&amp;sz=46&amp;hl=ru&amp;start=14&amp;tbnid=yY1zaMCkWnYhNM:&amp;tbnh=96&amp;tbnw=140&amp;prev=/images?q=bomb&amp;gbv=2&amp;hl=ru&amp;newwindow=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628800"/>
            <a:ext cx="9144000" cy="5229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Прямоугольник 5"/>
          <p:cNvSpPr/>
          <p:nvPr/>
        </p:nvSpPr>
        <p:spPr>
          <a:xfrm>
            <a:off x="539552" y="1928802"/>
            <a:ext cx="8064896" cy="1500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rgbClr val="002060"/>
                </a:solidFill>
                <a:latin typeface="Times New Roman" pitchFamily="18" charset="0"/>
                <a:cs typeface="Times New Roman" pitchFamily="18" charset="0"/>
              </a:rPr>
              <a:t>Школа профилактики инфаркта миокарда</a:t>
            </a:r>
            <a:endParaRPr lang="ru-RU" sz="4000" b="1" dirty="0">
              <a:solidFill>
                <a:srgbClr val="002060"/>
              </a:solidFill>
              <a:latin typeface="Times New Roman" pitchFamily="18" charset="0"/>
              <a:cs typeface="Times New Roman" pitchFamily="18" charset="0"/>
            </a:endParaRPr>
          </a:p>
        </p:txBody>
      </p:sp>
      <p:sp>
        <p:nvSpPr>
          <p:cNvPr id="7" name="Прямоугольник 6"/>
          <p:cNvSpPr/>
          <p:nvPr/>
        </p:nvSpPr>
        <p:spPr>
          <a:xfrm>
            <a:off x="467544" y="4653136"/>
            <a:ext cx="835292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002060"/>
              </a:solidFill>
            </a:endParaRPr>
          </a:p>
        </p:txBody>
      </p:sp>
      <p:sp>
        <p:nvSpPr>
          <p:cNvPr id="8" name="Прямоугольник 7"/>
          <p:cNvSpPr/>
          <p:nvPr/>
        </p:nvSpPr>
        <p:spPr>
          <a:xfrm>
            <a:off x="500034" y="428604"/>
            <a:ext cx="7286676" cy="830997"/>
          </a:xfrm>
          <a:prstGeom prst="rect">
            <a:avLst/>
          </a:prstGeom>
        </p:spPr>
        <p:txBody>
          <a:bodyPr wrap="square">
            <a:spAutoFit/>
          </a:bodyPr>
          <a:lstStyle/>
          <a:p>
            <a:pPr algn="ctr"/>
            <a:r>
              <a:rPr lang="ru-RU" altLang="ru-RU" sz="2400" b="1" dirty="0" smtClean="0">
                <a:solidFill>
                  <a:srgbClr val="014CE1"/>
                </a:solidFill>
                <a:latin typeface="Times New Roman" pitchFamily="18" charset="0"/>
                <a:cs typeface="Times New Roman" pitchFamily="18" charset="0"/>
              </a:rPr>
              <a:t>ГБУЗ « КДЦ №6 ДЗМ» отделение медицинской профилактики</a:t>
            </a:r>
            <a:endParaRPr lang="ru-RU" altLang="ru-RU" sz="2400" dirty="0">
              <a:latin typeface="Times New Roman" pitchFamily="18" charset="0"/>
              <a:cs typeface="Times New Roman" pitchFamily="18" charset="0"/>
            </a:endParaRPr>
          </a:p>
        </p:txBody>
      </p:sp>
      <p:sp>
        <p:nvSpPr>
          <p:cNvPr id="87042" name="AutoShape 2" descr="https://consultorio.pt/wp-content/uploads/2018/06/fundook.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7044" name="AutoShape 4" descr="https://consultorio.pt/wp-content/uploads/2018/06/fundook.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7045" name="Picture 5" descr="C:\Users\user\Desktop\fundook.png"/>
          <p:cNvPicPr>
            <a:picLocks noChangeAspect="1" noChangeArrowheads="1"/>
          </p:cNvPicPr>
          <p:nvPr/>
        </p:nvPicPr>
        <p:blipFill>
          <a:blip r:embed="rId2" cstate="print"/>
          <a:srcRect/>
          <a:stretch>
            <a:fillRect/>
          </a:stretch>
        </p:blipFill>
        <p:spPr bwMode="auto">
          <a:xfrm>
            <a:off x="3786182" y="3286124"/>
            <a:ext cx="5072066" cy="3277555"/>
          </a:xfrm>
          <a:prstGeom prst="rect">
            <a:avLst/>
          </a:prstGeom>
          <a:noFill/>
        </p:spPr>
      </p:pic>
      <p:sp>
        <p:nvSpPr>
          <p:cNvPr id="87047" name="AutoShape 7" descr="Экг, Сердце, Искусство, Любовь, Роман, Страст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03658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97089" y="116632"/>
            <a:ext cx="7547319" cy="944123"/>
          </a:xfrm>
        </p:spPr>
        <p:txBody>
          <a:bodyPr>
            <a:normAutofit fontScale="90000"/>
          </a:bodyPr>
          <a:lstStyle/>
          <a:p>
            <a:r>
              <a:rPr lang="ru-RU" sz="2800" b="1" dirty="0" smtClean="0">
                <a:solidFill>
                  <a:schemeClr val="accent5">
                    <a:lumMod val="50000"/>
                  </a:schemeClr>
                </a:solidFill>
              </a:rPr>
              <a:t>Отличаются ли признаки инфаркта миокарда у различных категорий пациентов?</a:t>
            </a:r>
            <a:endParaRPr lang="ru-RU" sz="2800" b="1" dirty="0">
              <a:solidFill>
                <a:schemeClr val="accent5">
                  <a:lumMod val="50000"/>
                </a:schemeClr>
              </a:solidFill>
            </a:endParaRPr>
          </a:p>
        </p:txBody>
      </p:sp>
      <p:sp>
        <p:nvSpPr>
          <p:cNvPr id="4" name="Rectangle 1"/>
          <p:cNvSpPr>
            <a:spLocks noChangeArrowheads="1"/>
          </p:cNvSpPr>
          <p:nvPr/>
        </p:nvSpPr>
        <p:spPr bwMode="auto">
          <a:xfrm>
            <a:off x="697089" y="1988840"/>
            <a:ext cx="5593544" cy="376256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marL="457200" indent="-457200" fontAlgn="base">
              <a:lnSpc>
                <a:spcPct val="150000"/>
              </a:lnSpc>
              <a:spcBef>
                <a:spcPct val="0"/>
              </a:spcBef>
              <a:spcAft>
                <a:spcPct val="0"/>
              </a:spcAft>
              <a:buClr>
                <a:srgbClr val="C00000"/>
              </a:buClr>
              <a:buAutoNum type="arabicPeriod"/>
            </a:pPr>
            <a:r>
              <a:rPr lang="ru-RU" sz="2000" dirty="0" smtClean="0">
                <a:solidFill>
                  <a:srgbClr val="C00000"/>
                </a:solidFill>
                <a:latin typeface="+mj-lt"/>
                <a:ea typeface="Calibri" pitchFamily="34" charset="0"/>
                <a:cs typeface="Times New Roman" pitchFamily="18" charset="0"/>
              </a:rPr>
              <a:t>Да, заболевание может протекать различно у мужчин и женщин</a:t>
            </a:r>
          </a:p>
          <a:p>
            <a:pPr marL="457200" indent="-457200" fontAlgn="base">
              <a:lnSpc>
                <a:spcPct val="150000"/>
              </a:lnSpc>
              <a:spcBef>
                <a:spcPct val="0"/>
              </a:spcBef>
              <a:spcAft>
                <a:spcPct val="0"/>
              </a:spcAft>
              <a:buClr>
                <a:srgbClr val="C00000"/>
              </a:buClr>
              <a:buAutoNum type="arabicPeriod"/>
            </a:pPr>
            <a:r>
              <a:rPr lang="ru-RU" sz="2000" dirty="0" smtClean="0">
                <a:solidFill>
                  <a:srgbClr val="C00000"/>
                </a:solidFill>
                <a:latin typeface="+mj-lt"/>
                <a:ea typeface="Calibri" pitchFamily="34" charset="0"/>
                <a:cs typeface="Times New Roman" pitchFamily="18" charset="0"/>
              </a:rPr>
              <a:t>Да, существуют особенности, более характерные для пожилых пациентов</a:t>
            </a:r>
          </a:p>
          <a:p>
            <a:pPr marL="457200" indent="-457200" fontAlgn="base">
              <a:lnSpc>
                <a:spcPct val="150000"/>
              </a:lnSpc>
              <a:spcBef>
                <a:spcPct val="0"/>
              </a:spcBef>
              <a:spcAft>
                <a:spcPct val="0"/>
              </a:spcAft>
              <a:buClr>
                <a:srgbClr val="C00000"/>
              </a:buClr>
              <a:buAutoNum type="arabicPeriod"/>
            </a:pPr>
            <a:r>
              <a:rPr lang="ru-RU" sz="2000" dirty="0" smtClean="0">
                <a:solidFill>
                  <a:srgbClr val="C00000"/>
                </a:solidFill>
                <a:latin typeface="+mj-lt"/>
                <a:ea typeface="Calibri" pitchFamily="34" charset="0"/>
                <a:cs typeface="Times New Roman" pitchFamily="18" charset="0"/>
              </a:rPr>
              <a:t>Да, у людей, которые ранее уже переносили инфаркт, признаки повторного инфаркта могут быть другими</a:t>
            </a:r>
          </a:p>
          <a:p>
            <a:pPr marL="457200" indent="-457200" fontAlgn="base">
              <a:lnSpc>
                <a:spcPct val="150000"/>
              </a:lnSpc>
              <a:spcBef>
                <a:spcPct val="0"/>
              </a:spcBef>
              <a:spcAft>
                <a:spcPct val="0"/>
              </a:spcAft>
              <a:buClr>
                <a:srgbClr val="C00000"/>
              </a:buClr>
              <a:buAutoNum type="arabicPeriod"/>
            </a:pPr>
            <a:r>
              <a:rPr lang="ru-RU" sz="2000" dirty="0" smtClean="0">
                <a:solidFill>
                  <a:schemeClr val="tx1">
                    <a:lumMod val="95000"/>
                    <a:lumOff val="5000"/>
                  </a:schemeClr>
                </a:solidFill>
                <a:latin typeface="+mj-lt"/>
                <a:ea typeface="Calibri" pitchFamily="34" charset="0"/>
                <a:cs typeface="Times New Roman" pitchFamily="18" charset="0"/>
              </a:rPr>
              <a:t>Нет не отличаются</a:t>
            </a:r>
            <a:endParaRPr lang="ru-RU" sz="2000" dirty="0">
              <a:solidFill>
                <a:schemeClr val="tx1">
                  <a:lumMod val="95000"/>
                  <a:lumOff val="5000"/>
                </a:schemeClr>
              </a:solidFill>
              <a:latin typeface="+mj-lt"/>
              <a:cs typeface="Arial" pitchFamily="34" charset="0"/>
            </a:endParaRPr>
          </a:p>
        </p:txBody>
      </p:sp>
      <p:sp>
        <p:nvSpPr>
          <p:cNvPr id="5" name="Прямоугольник 4"/>
          <p:cNvSpPr/>
          <p:nvPr/>
        </p:nvSpPr>
        <p:spPr>
          <a:xfrm>
            <a:off x="510738" y="1124744"/>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2050" name="Picture 2" descr="ÐÐ°ÑÑÐ¸Ð½ÐºÐ¸ Ð¿Ð¾ Ð·Ð°Ð¿ÑÐ¾ÑÑ Ð¸Ð½ÑÐ°ÑÐºÑ Ð¼Ð¸Ð¾ÐºÐ°ÑÐ´Ð° Ñ Ð¶ÐµÐ½ÑÐ¸Ð½ ÐºÐ°ÑÑÐ¸Ð½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845" y="2204864"/>
            <a:ext cx="1905001" cy="1271588"/>
          </a:xfrm>
          <a:prstGeom prst="rect">
            <a:avLst/>
          </a:prstGeom>
          <a:noFill/>
          <a:ln>
            <a:solidFill>
              <a:schemeClr val="accent5">
                <a:lumMod val="40000"/>
                <a:lumOff val="60000"/>
              </a:schemeClr>
            </a:solidFill>
          </a:ln>
          <a:extLst>
            <a:ext uri="{909E8E84-426E-40DD-AFC4-6F175D3DCCD1}">
              <a14:hiddenFill xmlns:a14="http://schemas.microsoft.com/office/drawing/2010/main">
                <a:solidFill>
                  <a:srgbClr val="FFFFFF"/>
                </a:solidFill>
              </a14:hiddenFill>
            </a:ext>
          </a:extLst>
        </p:spPr>
      </p:pic>
      <p:pic>
        <p:nvPicPr>
          <p:cNvPr id="7" name="Picture 2" descr="ÐÐ°ÑÑÐ¸Ð½ÐºÐ¸ Ð¿Ð¾ Ð·Ð°Ð¿ÑÐ¾ÑÑ Ð¸Ð½ÑÐ°ÑÐºÑ Ð¼Ð¸Ð¾ÐºÐ°ÑÐ´Ð° Ñ Ð¶ÐµÐ½ÑÐ¸Ð½ ÐºÐ°ÑÑÐ¸Ð½Ðº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0073" y="3717031"/>
            <a:ext cx="1887773" cy="1765953"/>
          </a:xfrm>
          <a:prstGeom prst="rect">
            <a:avLst/>
          </a:prstGeom>
          <a:noFill/>
          <a:ln>
            <a:solidFill>
              <a:schemeClr val="accent5">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901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201" y="1340768"/>
            <a:ext cx="2066296" cy="1424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169333" y="11285"/>
            <a:ext cx="8331200" cy="1281289"/>
          </a:xfrm>
        </p:spPr>
        <p:txBody>
          <a:bodyPr>
            <a:noAutofit/>
          </a:bodyPr>
          <a:lstStyle/>
          <a:p>
            <a:r>
              <a:rPr lang="ru-RU" sz="2000" b="1" dirty="0" smtClean="0">
                <a:solidFill>
                  <a:schemeClr val="accent5">
                    <a:lumMod val="50000"/>
                  </a:schemeClr>
                </a:solidFill>
              </a:rPr>
              <a:t>У женщин и пожилых пациентов наиболее частым </a:t>
            </a:r>
            <a:r>
              <a:rPr lang="ru-RU" sz="2000" b="1" dirty="0">
                <a:solidFill>
                  <a:schemeClr val="accent5">
                    <a:lumMod val="50000"/>
                  </a:schemeClr>
                </a:solidFill>
              </a:rPr>
              <a:t>признаком инфаркта миокарда </a:t>
            </a:r>
            <a:r>
              <a:rPr lang="ru-RU" sz="2000" b="1" dirty="0" smtClean="0">
                <a:solidFill>
                  <a:schemeClr val="accent5">
                    <a:lumMod val="50000"/>
                  </a:schemeClr>
                </a:solidFill>
              </a:rPr>
              <a:t>также является боль или дискомфорт, но есть особенности:</a:t>
            </a:r>
            <a:endParaRPr lang="ru-RU" sz="2000" b="1" dirty="0">
              <a:solidFill>
                <a:schemeClr val="accent5">
                  <a:lumMod val="50000"/>
                </a:schemeClr>
              </a:solidFill>
            </a:endParaRPr>
          </a:p>
        </p:txBody>
      </p:sp>
      <p:sp>
        <p:nvSpPr>
          <p:cNvPr id="9" name="Прямоугольник 8"/>
          <p:cNvSpPr/>
          <p:nvPr/>
        </p:nvSpPr>
        <p:spPr>
          <a:xfrm>
            <a:off x="285739" y="2855058"/>
            <a:ext cx="4070237" cy="3831818"/>
          </a:xfrm>
          <a:prstGeom prst="rect">
            <a:avLst/>
          </a:prstGeom>
          <a:ln>
            <a:solidFill>
              <a:schemeClr val="accent6">
                <a:lumMod val="40000"/>
                <a:lumOff val="60000"/>
              </a:schemeClr>
            </a:solidFill>
          </a:ln>
        </p:spPr>
        <p:txBody>
          <a:bodyPr wrap="square">
            <a:spAutoFit/>
          </a:bodyPr>
          <a:lstStyle/>
          <a:p>
            <a:pPr marL="285750" indent="-285750">
              <a:lnSpc>
                <a:spcPct val="150000"/>
              </a:lnSpc>
              <a:buClr>
                <a:srgbClr val="C00000"/>
              </a:buClr>
              <a:buFont typeface="Wingdings 3" panose="05040102010807070707" pitchFamily="18" charset="2"/>
              <a:buChar char="a"/>
            </a:pPr>
            <a:r>
              <a:rPr lang="ru-RU" dirty="0" smtClean="0"/>
              <a:t>Боль или дискомфорт в груди</a:t>
            </a:r>
            <a:r>
              <a:rPr lang="ru-RU" b="1" dirty="0" smtClean="0"/>
              <a:t> </a:t>
            </a:r>
            <a:r>
              <a:rPr lang="ru-RU" dirty="0" smtClean="0"/>
              <a:t>чаще бывают не очень выраженными</a:t>
            </a:r>
            <a:r>
              <a:rPr lang="ru-RU" dirty="0"/>
              <a:t> </a:t>
            </a:r>
            <a:r>
              <a:rPr lang="ru-RU" dirty="0" smtClean="0"/>
              <a:t>и вполне терпимыми</a:t>
            </a:r>
          </a:p>
          <a:p>
            <a:pPr marL="285750" indent="-285750">
              <a:lnSpc>
                <a:spcPct val="150000"/>
              </a:lnSpc>
              <a:buClr>
                <a:srgbClr val="C00000"/>
              </a:buClr>
              <a:buFont typeface="Wingdings 3" panose="05040102010807070707" pitchFamily="18" charset="2"/>
              <a:buChar char="a"/>
            </a:pPr>
            <a:r>
              <a:rPr lang="ru-RU" dirty="0" smtClean="0"/>
              <a:t>У женщин чаще, чем у мужчин встречаются другие симптомы инфаркта, особенно одышка, тошнота/рвота, головокружение, сильная слабость, обморок, потливость</a:t>
            </a:r>
            <a:endParaRPr lang="ru-RU" dirty="0"/>
          </a:p>
        </p:txBody>
      </p:sp>
      <p:sp>
        <p:nvSpPr>
          <p:cNvPr id="11" name="Прямоугольник 10"/>
          <p:cNvSpPr/>
          <p:nvPr/>
        </p:nvSpPr>
        <p:spPr>
          <a:xfrm>
            <a:off x="4967234" y="2855058"/>
            <a:ext cx="3925245" cy="3831818"/>
          </a:xfrm>
          <a:prstGeom prst="rect">
            <a:avLst/>
          </a:prstGeom>
          <a:ln>
            <a:solidFill>
              <a:schemeClr val="accent5">
                <a:lumMod val="60000"/>
                <a:lumOff val="40000"/>
              </a:schemeClr>
            </a:solidFill>
          </a:ln>
        </p:spPr>
        <p:txBody>
          <a:bodyPr wrap="square">
            <a:spAutoFit/>
          </a:bodyPr>
          <a:lstStyle/>
          <a:p>
            <a:pPr marL="285750" indent="-285750">
              <a:lnSpc>
                <a:spcPct val="150000"/>
              </a:lnSpc>
              <a:buClr>
                <a:srgbClr val="C00000"/>
              </a:buClr>
              <a:buFont typeface="Wingdings 3" panose="05040102010807070707" pitchFamily="18" charset="2"/>
              <a:buChar char="a"/>
            </a:pPr>
            <a:r>
              <a:rPr lang="ru-RU" dirty="0" smtClean="0"/>
              <a:t>У пожилых людей примерно в половине случаев боль возникает не за грудиной, а в других частях тела (живот, плечо, спина и т.д.)</a:t>
            </a:r>
          </a:p>
          <a:p>
            <a:pPr marL="285750" indent="-285750">
              <a:lnSpc>
                <a:spcPct val="150000"/>
              </a:lnSpc>
              <a:buClr>
                <a:srgbClr val="C00000"/>
              </a:buClr>
              <a:buFont typeface="Wingdings 3" panose="05040102010807070707" pitchFamily="18" charset="2"/>
              <a:buChar char="a"/>
            </a:pPr>
            <a:r>
              <a:rPr lang="ru-RU" dirty="0" smtClean="0"/>
              <a:t>В пожилом возрасте инфаркт миокарда чаще  проявляется одышкой, обмороком, слабостью или спутанностью сознания</a:t>
            </a:r>
          </a:p>
          <a:p>
            <a:pPr marL="285750" indent="-285750">
              <a:lnSpc>
                <a:spcPct val="150000"/>
              </a:lnSpc>
              <a:buClr>
                <a:srgbClr val="C00000"/>
              </a:buClr>
              <a:buFont typeface="Wingdings 3" panose="05040102010807070707" pitchFamily="18" charset="2"/>
              <a:buChar char="a"/>
            </a:pPr>
            <a:endParaRPr lang="ru-RU" dirty="0"/>
          </a:p>
        </p:txBody>
      </p:sp>
      <p:pic>
        <p:nvPicPr>
          <p:cNvPr id="12" name="Рисунок 11"/>
          <p:cNvPicPr>
            <a:picLocks noChangeAspect="1"/>
          </p:cNvPicPr>
          <p:nvPr/>
        </p:nvPicPr>
        <p:blipFill>
          <a:blip r:embed="rId3"/>
          <a:stretch>
            <a:fillRect/>
          </a:stretch>
        </p:blipFill>
        <p:spPr>
          <a:xfrm>
            <a:off x="264837" y="7604155"/>
            <a:ext cx="289049" cy="217299"/>
          </a:xfrm>
          <a:prstGeom prst="rect">
            <a:avLst/>
          </a:prstGeom>
        </p:spPr>
      </p:pic>
      <p:pic>
        <p:nvPicPr>
          <p:cNvPr id="10" name="Picture 2" descr="ÐÐ°ÑÑÐ¸Ð½ÐºÐ¸ Ð¿Ð¾ Ð·Ð°Ð¿ÑÐ¾ÑÑ Ð¸Ð½ÑÐ°ÑÐºÑ Ð¼Ð¸Ð¾ÐºÐ°ÑÐ´Ð° Ñ Ð¶ÐµÐ½ÑÐ¸Ð½ ÐºÐ°ÑÑÐ¸Ð½Ðº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38" y="1340768"/>
            <a:ext cx="2054014" cy="1371054"/>
          </a:xfrm>
          <a:prstGeom prst="rect">
            <a:avLst/>
          </a:prstGeom>
          <a:noFill/>
          <a:ln>
            <a:solidFill>
              <a:schemeClr val="accent5">
                <a:lumMod val="40000"/>
                <a:lumOff val="60000"/>
              </a:schemeClr>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62340" y="1340768"/>
            <a:ext cx="1993636" cy="13710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5">
                    <a:lumMod val="50000"/>
                  </a:schemeClr>
                </a:solidFill>
              </a:rPr>
              <a:t>У ЖЕНЩИН</a:t>
            </a:r>
            <a:endParaRPr lang="ru-RU" b="1" dirty="0">
              <a:solidFill>
                <a:schemeClr val="accent5">
                  <a:lumMod val="50000"/>
                </a:schemeClr>
              </a:solidFill>
            </a:endParaRPr>
          </a:p>
        </p:txBody>
      </p:sp>
      <p:sp>
        <p:nvSpPr>
          <p:cNvPr id="13" name="Прямоугольник 12"/>
          <p:cNvSpPr/>
          <p:nvPr/>
        </p:nvSpPr>
        <p:spPr>
          <a:xfrm>
            <a:off x="6588224" y="1367486"/>
            <a:ext cx="2304255" cy="139777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5">
                    <a:lumMod val="50000"/>
                  </a:schemeClr>
                </a:solidFill>
              </a:rPr>
              <a:t>У ПОЖИЛЫХ</a:t>
            </a:r>
            <a:endParaRPr lang="ru-RU" b="1" dirty="0">
              <a:solidFill>
                <a:schemeClr val="accent5">
                  <a:lumMod val="50000"/>
                </a:schemeClr>
              </a:solidFill>
            </a:endParaRPr>
          </a:p>
        </p:txBody>
      </p:sp>
    </p:spTree>
    <p:extLst>
      <p:ext uri="{BB962C8B-B14F-4D97-AF65-F5344CB8AC3E}">
        <p14:creationId xmlns:p14="http://schemas.microsoft.com/office/powerpoint/2010/main" val="4033002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71399"/>
            <a:ext cx="8136904" cy="1368152"/>
          </a:xfrm>
        </p:spPr>
        <p:txBody>
          <a:bodyPr>
            <a:noAutofit/>
          </a:bodyPr>
          <a:lstStyle/>
          <a:p>
            <a:pPr algn="l"/>
            <a:r>
              <a:rPr lang="ru-RU" sz="2800" b="1" dirty="0">
                <a:solidFill>
                  <a:schemeClr val="accent5">
                    <a:lumMod val="50000"/>
                  </a:schemeClr>
                </a:solidFill>
              </a:rPr>
              <a:t>Что </a:t>
            </a:r>
            <a:r>
              <a:rPr lang="ru-RU" sz="2800" b="1" dirty="0" smtClean="0">
                <a:solidFill>
                  <a:schemeClr val="accent5">
                    <a:lumMod val="50000"/>
                  </a:schemeClr>
                </a:solidFill>
              </a:rPr>
              <a:t>делать при признаках инфаркта миокарда?</a:t>
            </a:r>
            <a:endParaRPr lang="ru-RU" sz="2800" dirty="0">
              <a:solidFill>
                <a:schemeClr val="accent5">
                  <a:lumMod val="50000"/>
                </a:schemeClr>
              </a:solidFill>
            </a:endParaRPr>
          </a:p>
        </p:txBody>
      </p:sp>
      <p:sp>
        <p:nvSpPr>
          <p:cNvPr id="7" name="Rectangle 1"/>
          <p:cNvSpPr>
            <a:spLocks noChangeArrowheads="1"/>
          </p:cNvSpPr>
          <p:nvPr/>
        </p:nvSpPr>
        <p:spPr bwMode="auto">
          <a:xfrm>
            <a:off x="971600" y="1556792"/>
            <a:ext cx="7337252" cy="330090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Немедленно вызвать Скорую помощь</a:t>
            </a:r>
          </a:p>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Заранее открыть входную дверь</a:t>
            </a:r>
          </a:p>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Разжевать и проглотить 250-300 мг ацетилсалициловой кислоты (аспирина) при отсутствии аллергии</a:t>
            </a:r>
          </a:p>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Принять нитроглицерин, если он ранее уже назначался врачом </a:t>
            </a:r>
          </a:p>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Все перечисленное верно</a:t>
            </a:r>
            <a:endParaRPr lang="ru-RU" sz="2000" dirty="0">
              <a:latin typeface="+mj-lt"/>
              <a:cs typeface="Arial" pitchFamily="34" charset="0"/>
            </a:endParaRPr>
          </a:p>
        </p:txBody>
      </p:sp>
      <p:sp>
        <p:nvSpPr>
          <p:cNvPr id="6" name="Прямоугольник 5"/>
          <p:cNvSpPr/>
          <p:nvPr/>
        </p:nvSpPr>
        <p:spPr>
          <a:xfrm>
            <a:off x="528048" y="972627"/>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2879675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71399"/>
            <a:ext cx="8136904" cy="1368152"/>
          </a:xfrm>
        </p:spPr>
        <p:txBody>
          <a:bodyPr>
            <a:noAutofit/>
          </a:bodyPr>
          <a:lstStyle/>
          <a:p>
            <a:pPr algn="l"/>
            <a:r>
              <a:rPr lang="ru-RU" sz="2800" b="1" dirty="0">
                <a:solidFill>
                  <a:schemeClr val="accent5">
                    <a:lumMod val="50000"/>
                  </a:schemeClr>
                </a:solidFill>
              </a:rPr>
              <a:t>Что </a:t>
            </a:r>
            <a:r>
              <a:rPr lang="ru-RU" sz="2800" b="1" dirty="0" smtClean="0">
                <a:solidFill>
                  <a:schemeClr val="accent5">
                    <a:lumMod val="50000"/>
                  </a:schemeClr>
                </a:solidFill>
              </a:rPr>
              <a:t>делать при признаках инфаркта миокарда?</a:t>
            </a:r>
            <a:endParaRPr lang="ru-RU" sz="2800" dirty="0">
              <a:solidFill>
                <a:schemeClr val="accent5">
                  <a:lumMod val="50000"/>
                </a:schemeClr>
              </a:solidFill>
            </a:endParaRPr>
          </a:p>
        </p:txBody>
      </p:sp>
      <p:sp>
        <p:nvSpPr>
          <p:cNvPr id="7" name="Rectangle 1"/>
          <p:cNvSpPr>
            <a:spLocks noChangeArrowheads="1"/>
          </p:cNvSpPr>
          <p:nvPr/>
        </p:nvSpPr>
        <p:spPr bwMode="auto">
          <a:xfrm>
            <a:off x="971600" y="1556792"/>
            <a:ext cx="7337252" cy="330090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Немедленно вызвать Скорую помощь</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Заранее открыть входную дверь</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Разжевать и проглотить 250-300 мг ацетилсалициловой кислоты (аспирина) при отсутствии аллергии</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Принять нитроглицерин, если он ранее  уже назначался врачом </a:t>
            </a:r>
          </a:p>
          <a:p>
            <a:pPr marL="457200" indent="-457200" fontAlgn="base">
              <a:lnSpc>
                <a:spcPct val="150000"/>
              </a:lnSpc>
              <a:spcBef>
                <a:spcPct val="0"/>
              </a:spcBef>
              <a:spcAft>
                <a:spcPct val="0"/>
              </a:spcAft>
              <a:buClr>
                <a:srgbClr val="C00000"/>
              </a:buClr>
              <a:buFontTx/>
              <a:buAutoNum type="arabicPeriod"/>
            </a:pPr>
            <a:r>
              <a:rPr lang="ru-RU" sz="2000" b="1" dirty="0" smtClean="0">
                <a:solidFill>
                  <a:srgbClr val="C00000"/>
                </a:solidFill>
                <a:ea typeface="Calibri" pitchFamily="34" charset="0"/>
                <a:cs typeface="Times New Roman" pitchFamily="18" charset="0"/>
              </a:rPr>
              <a:t>Все перечисленное верно</a:t>
            </a:r>
            <a:endParaRPr lang="ru-RU" sz="2000" b="1" dirty="0">
              <a:solidFill>
                <a:srgbClr val="C00000"/>
              </a:solidFill>
              <a:cs typeface="Arial" pitchFamily="34" charset="0"/>
            </a:endParaRPr>
          </a:p>
        </p:txBody>
      </p:sp>
      <p:sp>
        <p:nvSpPr>
          <p:cNvPr id="6" name="Прямоугольник 5"/>
          <p:cNvSpPr/>
          <p:nvPr/>
        </p:nvSpPr>
        <p:spPr>
          <a:xfrm>
            <a:off x="528048" y="972627"/>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01" y="5013176"/>
            <a:ext cx="504825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29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048" y="-171399"/>
            <a:ext cx="8615952" cy="1368152"/>
          </a:xfrm>
        </p:spPr>
        <p:txBody>
          <a:bodyPr>
            <a:noAutofit/>
          </a:bodyPr>
          <a:lstStyle/>
          <a:p>
            <a:pPr algn="l"/>
            <a:r>
              <a:rPr lang="ru-RU" sz="2400" b="1" dirty="0">
                <a:solidFill>
                  <a:schemeClr val="accent5">
                    <a:lumMod val="50000"/>
                  </a:schemeClr>
                </a:solidFill>
              </a:rPr>
              <a:t>Что </a:t>
            </a:r>
            <a:r>
              <a:rPr lang="ru-RU" sz="2400" b="1" dirty="0" smtClean="0">
                <a:solidFill>
                  <a:schemeClr val="accent5">
                    <a:lumMod val="50000"/>
                  </a:schemeClr>
                </a:solidFill>
              </a:rPr>
              <a:t>не следует делать при признаках инфаркта миокарда?</a:t>
            </a:r>
            <a:endParaRPr lang="ru-RU" sz="2400" dirty="0">
              <a:solidFill>
                <a:schemeClr val="accent5">
                  <a:lumMod val="50000"/>
                </a:schemeClr>
              </a:solidFill>
            </a:endParaRPr>
          </a:p>
        </p:txBody>
      </p:sp>
      <p:sp>
        <p:nvSpPr>
          <p:cNvPr id="6" name="Прямоугольник 5"/>
          <p:cNvSpPr/>
          <p:nvPr/>
        </p:nvSpPr>
        <p:spPr>
          <a:xfrm>
            <a:off x="528048" y="972627"/>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8" name="Rectangle 1"/>
          <p:cNvSpPr>
            <a:spLocks noChangeArrowheads="1"/>
          </p:cNvSpPr>
          <p:nvPr/>
        </p:nvSpPr>
        <p:spPr bwMode="auto">
          <a:xfrm>
            <a:off x="1042813" y="2135848"/>
            <a:ext cx="7337252" cy="2839239"/>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Выжидать в надежде на улучшение</a:t>
            </a:r>
          </a:p>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Пытаться добраться до больницы самостоятельно, даже если Вы находитесь совсем рядом с медицинским учреждением</a:t>
            </a:r>
          </a:p>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Впервые принимать нитроглицерин или его аналоги, если они никогда не назначались раньше</a:t>
            </a:r>
          </a:p>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Все перечисленное верно</a:t>
            </a:r>
            <a:endParaRPr lang="ru-RU" sz="2000" dirty="0">
              <a:latin typeface="+mj-lt"/>
              <a:cs typeface="Arial" pitchFamily="34" charset="0"/>
            </a:endParaRPr>
          </a:p>
        </p:txBody>
      </p:sp>
    </p:spTree>
    <p:extLst>
      <p:ext uri="{BB962C8B-B14F-4D97-AF65-F5344CB8AC3E}">
        <p14:creationId xmlns:p14="http://schemas.microsoft.com/office/powerpoint/2010/main" val="115113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048" y="-171399"/>
            <a:ext cx="8615952" cy="1368152"/>
          </a:xfrm>
        </p:spPr>
        <p:txBody>
          <a:bodyPr>
            <a:noAutofit/>
          </a:bodyPr>
          <a:lstStyle/>
          <a:p>
            <a:pPr algn="l"/>
            <a:r>
              <a:rPr lang="ru-RU" sz="2400" b="1" dirty="0">
                <a:solidFill>
                  <a:schemeClr val="accent5">
                    <a:lumMod val="50000"/>
                  </a:schemeClr>
                </a:solidFill>
              </a:rPr>
              <a:t>Что </a:t>
            </a:r>
            <a:r>
              <a:rPr lang="ru-RU" sz="2400" b="1" dirty="0" smtClean="0">
                <a:solidFill>
                  <a:schemeClr val="accent5">
                    <a:lumMod val="50000"/>
                  </a:schemeClr>
                </a:solidFill>
              </a:rPr>
              <a:t>не следует делать при признаках инфаркта миокарда?</a:t>
            </a:r>
            <a:endParaRPr lang="ru-RU" sz="2400" dirty="0">
              <a:solidFill>
                <a:schemeClr val="accent5">
                  <a:lumMod val="50000"/>
                </a:schemeClr>
              </a:solidFill>
            </a:endParaRPr>
          </a:p>
        </p:txBody>
      </p:sp>
      <p:sp>
        <p:nvSpPr>
          <p:cNvPr id="6" name="Прямоугольник 5"/>
          <p:cNvSpPr/>
          <p:nvPr/>
        </p:nvSpPr>
        <p:spPr>
          <a:xfrm>
            <a:off x="528048" y="972627"/>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8" name="Rectangle 1"/>
          <p:cNvSpPr>
            <a:spLocks noChangeArrowheads="1"/>
          </p:cNvSpPr>
          <p:nvPr/>
        </p:nvSpPr>
        <p:spPr bwMode="auto">
          <a:xfrm>
            <a:off x="971600" y="1741889"/>
            <a:ext cx="7337252" cy="2839239"/>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Выжидать в надежде на улучшение</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Пытаться добраться до больницы самостоятельно, даже если Вы находитесь совсем рядом с медицинским учреждением</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Впервые принимать нитроглицерин или его аналоги, если они никогда не назначались раньше</a:t>
            </a:r>
          </a:p>
          <a:p>
            <a:pPr marL="457200" indent="-457200" fontAlgn="base">
              <a:lnSpc>
                <a:spcPct val="150000"/>
              </a:lnSpc>
              <a:spcBef>
                <a:spcPct val="0"/>
              </a:spcBef>
              <a:spcAft>
                <a:spcPct val="0"/>
              </a:spcAft>
              <a:buClr>
                <a:srgbClr val="C00000"/>
              </a:buClr>
              <a:buFontTx/>
              <a:buAutoNum type="arabicPeriod"/>
            </a:pPr>
            <a:r>
              <a:rPr lang="ru-RU" sz="2000" b="1" dirty="0" smtClean="0">
                <a:solidFill>
                  <a:srgbClr val="C00000"/>
                </a:solidFill>
                <a:ea typeface="Calibri" pitchFamily="34" charset="0"/>
                <a:cs typeface="Times New Roman" pitchFamily="18" charset="0"/>
              </a:rPr>
              <a:t>Все перечисленное верно</a:t>
            </a:r>
            <a:endParaRPr lang="ru-RU" sz="2000" b="1" dirty="0">
              <a:solidFill>
                <a:srgbClr val="C00000"/>
              </a:solidFill>
              <a:cs typeface="Arial" pitchFamily="34" charset="0"/>
            </a:endParaRPr>
          </a:p>
        </p:txBody>
      </p:sp>
      <p:pic>
        <p:nvPicPr>
          <p:cNvPr id="5" name="Рисунок 4"/>
          <p:cNvPicPr>
            <a:picLocks noChangeAspect="1"/>
          </p:cNvPicPr>
          <p:nvPr/>
        </p:nvPicPr>
        <p:blipFill>
          <a:blip r:embed="rId3"/>
          <a:stretch>
            <a:fillRect/>
          </a:stretch>
        </p:blipFill>
        <p:spPr>
          <a:xfrm>
            <a:off x="5940152" y="4221088"/>
            <a:ext cx="2724331" cy="2048219"/>
          </a:xfrm>
          <a:prstGeom prst="rect">
            <a:avLst/>
          </a:prstGeom>
        </p:spPr>
      </p:pic>
    </p:spTree>
    <p:extLst>
      <p:ext uri="{BB962C8B-B14F-4D97-AF65-F5344CB8AC3E}">
        <p14:creationId xmlns:p14="http://schemas.microsoft.com/office/powerpoint/2010/main" val="4203393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524" y="139604"/>
            <a:ext cx="8334032" cy="583574"/>
          </a:xfrm>
        </p:spPr>
        <p:txBody>
          <a:bodyPr>
            <a:noAutofit/>
          </a:bodyPr>
          <a:lstStyle/>
          <a:p>
            <a:pPr algn="l"/>
            <a:r>
              <a:rPr lang="ru-RU" sz="2000" b="1" dirty="0" smtClean="0">
                <a:solidFill>
                  <a:schemeClr val="accent5">
                    <a:lumMod val="50000"/>
                  </a:schemeClr>
                </a:solidFill>
              </a:rPr>
              <a:t>Если Вы </a:t>
            </a:r>
            <a:r>
              <a:rPr lang="ru-RU" sz="2000" b="1" dirty="0">
                <a:solidFill>
                  <a:schemeClr val="accent5">
                    <a:lumMod val="50000"/>
                  </a:schemeClr>
                </a:solidFill>
              </a:rPr>
              <a:t>думаете, что </a:t>
            </a:r>
            <a:r>
              <a:rPr lang="ru-RU" sz="2000" b="1" dirty="0" smtClean="0">
                <a:solidFill>
                  <a:schemeClr val="accent5">
                    <a:lumMod val="50000"/>
                  </a:schemeClr>
                </a:solidFill>
              </a:rPr>
              <a:t>у Вас </a:t>
            </a:r>
            <a:r>
              <a:rPr lang="ru-RU" sz="2000" b="1" dirty="0">
                <a:solidFill>
                  <a:schemeClr val="accent5">
                    <a:lumMod val="50000"/>
                  </a:schemeClr>
                </a:solidFill>
              </a:rPr>
              <a:t>или </a:t>
            </a:r>
            <a:r>
              <a:rPr lang="ru-RU" sz="2000" b="1" dirty="0" smtClean="0">
                <a:solidFill>
                  <a:schemeClr val="accent5">
                    <a:lumMod val="50000"/>
                  </a:schemeClr>
                </a:solidFill>
              </a:rPr>
              <a:t>у кого-то </a:t>
            </a:r>
            <a:r>
              <a:rPr lang="ru-RU" sz="2000" b="1" dirty="0">
                <a:solidFill>
                  <a:schemeClr val="accent5">
                    <a:lumMod val="50000"/>
                  </a:schemeClr>
                </a:solidFill>
              </a:rPr>
              <a:t>рядом с </a:t>
            </a:r>
            <a:r>
              <a:rPr lang="ru-RU" sz="2000" b="1" dirty="0" smtClean="0">
                <a:solidFill>
                  <a:schemeClr val="accent5">
                    <a:lumMod val="50000"/>
                  </a:schemeClr>
                </a:solidFill>
              </a:rPr>
              <a:t>Вами </a:t>
            </a:r>
            <a:r>
              <a:rPr lang="ru-RU" sz="2000" b="1" dirty="0">
                <a:solidFill>
                  <a:schemeClr val="accent5">
                    <a:lumMod val="50000"/>
                  </a:schemeClr>
                </a:solidFill>
              </a:rPr>
              <a:t>может </a:t>
            </a:r>
            <a:r>
              <a:rPr lang="ru-RU" sz="2000" b="1" dirty="0" smtClean="0">
                <a:solidFill>
                  <a:schemeClr val="accent5">
                    <a:lumMod val="50000"/>
                  </a:schemeClr>
                </a:solidFill>
              </a:rPr>
              <a:t>быть инфаркт миокарда</a:t>
            </a:r>
            <a:endParaRPr lang="ru-RU" sz="2000" dirty="0">
              <a:solidFill>
                <a:schemeClr val="accent5">
                  <a:lumMod val="50000"/>
                </a:schemeClr>
              </a:solidFill>
            </a:endParaRPr>
          </a:p>
        </p:txBody>
      </p:sp>
      <p:sp>
        <p:nvSpPr>
          <p:cNvPr id="14340" name="Rectangle 4"/>
          <p:cNvSpPr>
            <a:spLocks noChangeArrowheads="1"/>
          </p:cNvSpPr>
          <p:nvPr/>
        </p:nvSpPr>
        <p:spPr bwMode="auto">
          <a:xfrm>
            <a:off x="915806" y="1772816"/>
            <a:ext cx="8047571" cy="2531462"/>
          </a:xfrm>
          <a:prstGeom prst="rect">
            <a:avLst/>
          </a:prstGeom>
          <a:noFill/>
          <a:ln w="9525">
            <a:solidFill>
              <a:srgbClr val="66FF99"/>
            </a:solidFill>
            <a:miter lim="800000"/>
            <a:headEnd/>
            <a:tailEnd/>
          </a:ln>
          <a:effec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buClr>
                <a:srgbClr val="00B050"/>
              </a:buClr>
            </a:pPr>
            <a:r>
              <a:rPr lang="ru-RU" sz="1600" b="1" spc="300" dirty="0" smtClean="0">
                <a:solidFill>
                  <a:srgbClr val="00B050"/>
                </a:solidFill>
                <a:latin typeface="+mj-lt"/>
                <a:ea typeface="Calibri" pitchFamily="34" charset="0"/>
                <a:cs typeface="Times New Roman" pitchFamily="18" charset="0"/>
              </a:rPr>
              <a:t>Что можно сделать в ожидании Скорой помощи:</a:t>
            </a:r>
            <a:endParaRPr lang="ru-RU" sz="1600" b="1" spc="300" dirty="0">
              <a:solidFill>
                <a:srgbClr val="00B050"/>
              </a:solidFill>
              <a:latin typeface="+mj-lt"/>
              <a:cs typeface="Arial" pitchFamily="34" charset="0"/>
            </a:endParaRPr>
          </a:p>
          <a:p>
            <a:pPr eaLnBrk="0" fontAlgn="base" hangingPunct="0">
              <a:spcBef>
                <a:spcPct val="0"/>
              </a:spcBef>
              <a:spcAft>
                <a:spcPct val="0"/>
              </a:spcAft>
              <a:buClr>
                <a:srgbClr val="00B050"/>
              </a:buClr>
            </a:pPr>
            <a:r>
              <a:rPr lang="ru-RU" sz="1600" dirty="0" smtClean="0">
                <a:solidFill>
                  <a:srgbClr val="00B050"/>
                </a:solidFill>
                <a:ea typeface="Calibri" pitchFamily="34" charset="0"/>
                <a:cs typeface="Times New Roman" pitchFamily="18" charset="0"/>
                <a:sym typeface="Wingdings"/>
              </a:rPr>
              <a:t></a:t>
            </a:r>
            <a:r>
              <a:rPr lang="ru-RU" sz="1600" dirty="0" smtClean="0">
                <a:latin typeface="+mj-lt"/>
                <a:ea typeface="Calibri" pitchFamily="34" charset="0"/>
                <a:cs typeface="Times New Roman" pitchFamily="18" charset="0"/>
              </a:rPr>
              <a:t>  Удобно </a:t>
            </a:r>
            <a:r>
              <a:rPr lang="ru-RU" sz="1600" dirty="0">
                <a:latin typeface="+mj-lt"/>
                <a:ea typeface="Calibri" pitchFamily="34" charset="0"/>
                <a:cs typeface="Times New Roman" pitchFamily="18" charset="0"/>
              </a:rPr>
              <a:t>усадите или уложите заболевшего, постарайтесь его </a:t>
            </a:r>
            <a:r>
              <a:rPr lang="ru-RU" sz="1600" dirty="0" smtClean="0">
                <a:latin typeface="+mj-lt"/>
                <a:ea typeface="Calibri" pitchFamily="34" charset="0"/>
                <a:cs typeface="Times New Roman" pitchFamily="18" charset="0"/>
              </a:rPr>
              <a:t>успокоить и не </a:t>
            </a:r>
            <a:r>
              <a:rPr lang="ru-RU" sz="1600" dirty="0">
                <a:latin typeface="+mj-lt"/>
                <a:ea typeface="Calibri" pitchFamily="34" charset="0"/>
                <a:cs typeface="Times New Roman" pitchFamily="18" charset="0"/>
              </a:rPr>
              <a:t>оставляйте </a:t>
            </a:r>
            <a:r>
              <a:rPr lang="ru-RU" sz="1600" dirty="0" smtClean="0">
                <a:latin typeface="+mj-lt"/>
                <a:ea typeface="Calibri" pitchFamily="34" charset="0"/>
                <a:cs typeface="Times New Roman" pitchFamily="18" charset="0"/>
              </a:rPr>
              <a:t> </a:t>
            </a:r>
          </a:p>
          <a:p>
            <a:pPr eaLnBrk="0" fontAlgn="base" hangingPunct="0">
              <a:spcBef>
                <a:spcPct val="0"/>
              </a:spcBef>
              <a:spcAft>
                <a:spcPct val="0"/>
              </a:spcAft>
              <a:buClr>
                <a:srgbClr val="00B050"/>
              </a:buClr>
            </a:pPr>
            <a:r>
              <a:rPr lang="ru-RU" sz="1600" dirty="0" smtClean="0">
                <a:latin typeface="+mj-lt"/>
                <a:ea typeface="Calibri" pitchFamily="34" charset="0"/>
                <a:cs typeface="Times New Roman" pitchFamily="18" charset="0"/>
              </a:rPr>
              <a:t>    его </a:t>
            </a:r>
            <a:r>
              <a:rPr lang="ru-RU" sz="1600" dirty="0">
                <a:latin typeface="+mj-lt"/>
                <a:ea typeface="Calibri" pitchFamily="34" charset="0"/>
                <a:cs typeface="Times New Roman" pitchFamily="18" charset="0"/>
              </a:rPr>
              <a:t>одного.</a:t>
            </a:r>
            <a:endParaRPr lang="ru-RU" sz="1600" dirty="0">
              <a:latin typeface="+mj-lt"/>
              <a:cs typeface="Arial" pitchFamily="34" charset="0"/>
            </a:endParaRPr>
          </a:p>
          <a:p>
            <a:pPr eaLnBrk="0" fontAlgn="base" hangingPunct="0">
              <a:spcBef>
                <a:spcPct val="0"/>
              </a:spcBef>
              <a:spcAft>
                <a:spcPct val="0"/>
              </a:spcAft>
              <a:buClr>
                <a:srgbClr val="00B050"/>
              </a:buClr>
            </a:pPr>
            <a:r>
              <a:rPr lang="ru-RU" sz="1600" dirty="0">
                <a:solidFill>
                  <a:srgbClr val="00B050"/>
                </a:solidFill>
                <a:ea typeface="Calibri" pitchFamily="34" charset="0"/>
                <a:cs typeface="Times New Roman" pitchFamily="18" charset="0"/>
                <a:sym typeface="Wingdings"/>
              </a:rPr>
              <a:t></a:t>
            </a:r>
            <a:r>
              <a:rPr lang="ru-RU" sz="1600" dirty="0">
                <a:solidFill>
                  <a:schemeClr val="accent3">
                    <a:lumMod val="50000"/>
                  </a:schemeClr>
                </a:solidFill>
                <a:ea typeface="Calibri" pitchFamily="34" charset="0"/>
                <a:cs typeface="Times New Roman" pitchFamily="18" charset="0"/>
                <a:sym typeface="Wingdings"/>
              </a:rPr>
              <a:t> </a:t>
            </a:r>
            <a:r>
              <a:rPr lang="ru-RU" sz="1600" dirty="0" smtClean="0">
                <a:latin typeface="+mj-lt"/>
                <a:ea typeface="Calibri" pitchFamily="34" charset="0"/>
                <a:cs typeface="Times New Roman" pitchFamily="18" charset="0"/>
              </a:rPr>
              <a:t>При </a:t>
            </a:r>
            <a:r>
              <a:rPr lang="ru-RU" sz="1600" dirty="0">
                <a:latin typeface="+mj-lt"/>
                <a:ea typeface="Calibri" pitchFamily="34" charset="0"/>
                <a:cs typeface="Times New Roman" pitchFamily="18" charset="0"/>
              </a:rPr>
              <a:t>наличии стесняющей одежды – ослабьте </a:t>
            </a:r>
            <a:r>
              <a:rPr lang="ru-RU" sz="1600" dirty="0" smtClean="0">
                <a:latin typeface="+mj-lt"/>
                <a:ea typeface="Calibri" pitchFamily="34" charset="0"/>
                <a:cs typeface="Times New Roman" pitchFamily="18" charset="0"/>
              </a:rPr>
              <a:t>галстук, </a:t>
            </a:r>
            <a:r>
              <a:rPr lang="ru-RU" sz="1600" dirty="0">
                <a:latin typeface="+mj-lt"/>
                <a:ea typeface="Calibri" pitchFamily="34" charset="0"/>
                <a:cs typeface="Times New Roman" pitchFamily="18" charset="0"/>
              </a:rPr>
              <a:t>брючный </a:t>
            </a:r>
            <a:r>
              <a:rPr lang="ru-RU" sz="1600" dirty="0" smtClean="0">
                <a:latin typeface="+mj-lt"/>
                <a:ea typeface="Calibri" pitchFamily="34" charset="0"/>
                <a:cs typeface="Times New Roman" pitchFamily="18" charset="0"/>
              </a:rPr>
              <a:t>ремень и др.</a:t>
            </a:r>
            <a:endParaRPr lang="ru-RU" sz="1600" dirty="0">
              <a:latin typeface="+mj-lt"/>
              <a:cs typeface="Arial" pitchFamily="34" charset="0"/>
            </a:endParaRPr>
          </a:p>
          <a:p>
            <a:pPr lvl="0" eaLnBrk="0" fontAlgn="base" hangingPunct="0">
              <a:spcBef>
                <a:spcPct val="0"/>
              </a:spcBef>
              <a:spcAft>
                <a:spcPct val="0"/>
              </a:spcAft>
              <a:buClr>
                <a:srgbClr val="00B050"/>
              </a:buClr>
            </a:pPr>
            <a:r>
              <a:rPr lang="ru-RU" sz="1600" dirty="0">
                <a:solidFill>
                  <a:srgbClr val="00B050"/>
                </a:solidFill>
                <a:ea typeface="Calibri" pitchFamily="34" charset="0"/>
                <a:cs typeface="Times New Roman" pitchFamily="18" charset="0"/>
                <a:sym typeface="Wingdings"/>
              </a:rPr>
              <a:t></a:t>
            </a:r>
            <a:r>
              <a:rPr lang="ru-RU" sz="1600" dirty="0">
                <a:solidFill>
                  <a:srgbClr val="C00000"/>
                </a:solidFill>
                <a:ea typeface="Calibri" pitchFamily="34" charset="0"/>
                <a:cs typeface="Times New Roman" pitchFamily="18" charset="0"/>
                <a:sym typeface="Wingdings"/>
              </a:rPr>
              <a:t> </a:t>
            </a:r>
            <a:r>
              <a:rPr lang="ru-RU" sz="1600" dirty="0" smtClean="0">
                <a:latin typeface="+mj-lt"/>
                <a:ea typeface="Calibri" pitchFamily="34" charset="0"/>
                <a:cs typeface="Times New Roman" pitchFamily="18" charset="0"/>
              </a:rPr>
              <a:t>Если человек ранее принимал нитроглицерин, дайте 1 таблетку или 1 дозу (в виде спрея)</a:t>
            </a:r>
            <a:endParaRPr lang="ru-RU" sz="1600" dirty="0">
              <a:latin typeface="+mj-lt"/>
              <a:cs typeface="Arial" pitchFamily="34" charset="0"/>
            </a:endParaRPr>
          </a:p>
          <a:p>
            <a:pPr lvl="0" eaLnBrk="0" fontAlgn="base" hangingPunct="0">
              <a:spcBef>
                <a:spcPct val="0"/>
              </a:spcBef>
              <a:spcAft>
                <a:spcPct val="0"/>
              </a:spcAft>
              <a:buClr>
                <a:srgbClr val="00B050"/>
              </a:buClr>
            </a:pPr>
            <a:r>
              <a:rPr lang="ru-RU" sz="1600" dirty="0">
                <a:solidFill>
                  <a:srgbClr val="00B050"/>
                </a:solidFill>
                <a:ea typeface="Calibri" pitchFamily="34" charset="0"/>
                <a:cs typeface="Times New Roman" pitchFamily="18" charset="0"/>
                <a:sym typeface="Wingdings"/>
              </a:rPr>
              <a:t></a:t>
            </a:r>
            <a:r>
              <a:rPr lang="ru-RU" sz="1600" dirty="0">
                <a:solidFill>
                  <a:srgbClr val="C00000"/>
                </a:solidFill>
                <a:ea typeface="Calibri" pitchFamily="34" charset="0"/>
                <a:cs typeface="Times New Roman" pitchFamily="18" charset="0"/>
                <a:sym typeface="Wingdings"/>
              </a:rPr>
              <a:t> </a:t>
            </a:r>
            <a:r>
              <a:rPr lang="ru-RU" sz="1600" dirty="0" smtClean="0">
                <a:latin typeface="+mj-lt"/>
                <a:ea typeface="Calibri" pitchFamily="34" charset="0"/>
                <a:cs typeface="Times New Roman" pitchFamily="18" charset="0"/>
                <a:sym typeface="Wingdings"/>
              </a:rPr>
              <a:t>Дайте р</a:t>
            </a:r>
            <a:r>
              <a:rPr lang="ru-RU" sz="1600" dirty="0" smtClean="0">
                <a:latin typeface="+mj-lt"/>
                <a:ea typeface="Calibri" pitchFamily="34" charset="0"/>
                <a:cs typeface="Times New Roman" pitchFamily="18" charset="0"/>
              </a:rPr>
              <a:t>азжевать </a:t>
            </a:r>
            <a:r>
              <a:rPr lang="ru-RU" sz="1600" dirty="0">
                <a:latin typeface="+mj-lt"/>
                <a:ea typeface="Calibri" pitchFamily="34" charset="0"/>
                <a:cs typeface="Times New Roman" pitchFamily="18" charset="0"/>
              </a:rPr>
              <a:t>и проглотить </a:t>
            </a:r>
            <a:r>
              <a:rPr lang="ru-RU" sz="1600" dirty="0" smtClean="0">
                <a:latin typeface="+mj-lt"/>
                <a:ea typeface="Calibri" pitchFamily="34" charset="0"/>
                <a:cs typeface="Times New Roman" pitchFamily="18" charset="0"/>
              </a:rPr>
              <a:t>300 </a:t>
            </a:r>
            <a:r>
              <a:rPr lang="ru-RU" sz="1600" dirty="0">
                <a:latin typeface="+mj-lt"/>
                <a:ea typeface="Calibri" pitchFamily="34" charset="0"/>
                <a:cs typeface="Times New Roman" pitchFamily="18" charset="0"/>
              </a:rPr>
              <a:t>мг ацетилсалициловой кислоты (аспирина) </a:t>
            </a:r>
            <a:r>
              <a:rPr lang="ru-RU" sz="1600" dirty="0">
                <a:ea typeface="Calibri" pitchFamily="34" charset="0"/>
                <a:cs typeface="Times New Roman" pitchFamily="18" charset="0"/>
              </a:rPr>
              <a:t>–</a:t>
            </a:r>
            <a:r>
              <a:rPr lang="ru-RU" sz="1600" dirty="0">
                <a:latin typeface="+mj-lt"/>
                <a:ea typeface="Calibri" pitchFamily="34" charset="0"/>
                <a:cs typeface="Times New Roman" pitchFamily="18" charset="0"/>
              </a:rPr>
              <a:t> это чуть </a:t>
            </a:r>
            <a:r>
              <a:rPr lang="ru-RU" sz="1600" dirty="0" smtClean="0">
                <a:latin typeface="+mj-lt"/>
                <a:ea typeface="Calibri" pitchFamily="34" charset="0"/>
                <a:cs typeface="Times New Roman" pitchFamily="18" charset="0"/>
              </a:rPr>
              <a:t> </a:t>
            </a:r>
          </a:p>
          <a:p>
            <a:pPr lvl="0" eaLnBrk="0" fontAlgn="base" hangingPunct="0">
              <a:spcBef>
                <a:spcPct val="0"/>
              </a:spcBef>
              <a:spcAft>
                <a:spcPct val="0"/>
              </a:spcAft>
              <a:buClr>
                <a:srgbClr val="00B050"/>
              </a:buClr>
            </a:pPr>
            <a:r>
              <a:rPr lang="ru-RU" sz="1600" dirty="0">
                <a:latin typeface="+mj-lt"/>
                <a:ea typeface="Calibri" pitchFamily="34" charset="0"/>
                <a:cs typeface="Times New Roman" pitchFamily="18" charset="0"/>
              </a:rPr>
              <a:t> </a:t>
            </a:r>
            <a:r>
              <a:rPr lang="ru-RU" sz="1600" dirty="0" smtClean="0">
                <a:latin typeface="+mj-lt"/>
                <a:ea typeface="Calibri" pitchFamily="34" charset="0"/>
                <a:cs typeface="Times New Roman" pitchFamily="18" charset="0"/>
              </a:rPr>
              <a:t>  больше </a:t>
            </a:r>
            <a:r>
              <a:rPr lang="ru-RU" sz="1600" dirty="0">
                <a:latin typeface="+mj-lt"/>
                <a:ea typeface="Calibri" pitchFamily="34" charset="0"/>
                <a:cs typeface="Times New Roman" pitchFamily="18" charset="0"/>
              </a:rPr>
              <a:t>половины от </a:t>
            </a:r>
            <a:r>
              <a:rPr lang="ru-RU" sz="1600" dirty="0" smtClean="0">
                <a:latin typeface="+mj-lt"/>
                <a:ea typeface="Calibri" pitchFamily="34" charset="0"/>
                <a:cs typeface="Times New Roman" pitchFamily="18" charset="0"/>
              </a:rPr>
              <a:t>таблетки 500 мг </a:t>
            </a:r>
            <a:endParaRPr lang="ru-RU" sz="1600" dirty="0">
              <a:latin typeface="+mj-lt"/>
              <a:ea typeface="Calibri" pitchFamily="34" charset="0"/>
              <a:cs typeface="Times New Roman" pitchFamily="18" charset="0"/>
            </a:endParaRPr>
          </a:p>
          <a:p>
            <a:pPr eaLnBrk="0" fontAlgn="base" hangingPunct="0">
              <a:spcBef>
                <a:spcPct val="0"/>
              </a:spcBef>
              <a:spcAft>
                <a:spcPct val="0"/>
              </a:spcAft>
              <a:buClr>
                <a:srgbClr val="00B050"/>
              </a:buClr>
            </a:pPr>
            <a:r>
              <a:rPr lang="ru-RU" sz="1600" dirty="0" smtClean="0">
                <a:solidFill>
                  <a:srgbClr val="00B050"/>
                </a:solidFill>
                <a:ea typeface="Calibri" pitchFamily="34" charset="0"/>
                <a:cs typeface="Times New Roman" pitchFamily="18" charset="0"/>
                <a:sym typeface="Wingdings"/>
              </a:rPr>
              <a:t> </a:t>
            </a:r>
            <a:r>
              <a:rPr lang="ru-RU" sz="1600" dirty="0" smtClean="0">
                <a:latin typeface="+mj-lt"/>
                <a:ea typeface="Calibri" pitchFamily="34" charset="0"/>
                <a:cs typeface="Times New Roman" pitchFamily="18" charset="0"/>
              </a:rPr>
              <a:t>Если заболевший потерял сознание,</a:t>
            </a:r>
            <a:r>
              <a:rPr lang="ru-RU" sz="1600" dirty="0">
                <a:latin typeface="+mj-lt"/>
                <a:ea typeface="Calibri" pitchFamily="34" charset="0"/>
                <a:cs typeface="Times New Roman" pitchFamily="18" charset="0"/>
              </a:rPr>
              <a:t> </a:t>
            </a:r>
            <a:r>
              <a:rPr lang="ru-RU" sz="1600" dirty="0" smtClean="0">
                <a:latin typeface="+mj-lt"/>
                <a:ea typeface="Calibri" pitchFamily="34" charset="0"/>
                <a:cs typeface="Times New Roman" pitchFamily="18" charset="0"/>
              </a:rPr>
              <a:t>сообщите об этом диспетчеру Скорой помощи. Если  </a:t>
            </a:r>
          </a:p>
          <a:p>
            <a:pPr eaLnBrk="0" fontAlgn="base" hangingPunct="0">
              <a:spcBef>
                <a:spcPct val="0"/>
              </a:spcBef>
              <a:spcAft>
                <a:spcPct val="0"/>
              </a:spcAft>
              <a:buClr>
                <a:srgbClr val="00B050"/>
              </a:buClr>
            </a:pPr>
            <a:r>
              <a:rPr lang="ru-RU" sz="1600" dirty="0" smtClean="0">
                <a:latin typeface="+mj-lt"/>
                <a:ea typeface="Calibri" pitchFamily="34" charset="0"/>
                <a:cs typeface="Times New Roman" pitchFamily="18" charset="0"/>
              </a:rPr>
              <a:t>Вы умеете делать непрямой массаж </a:t>
            </a:r>
            <a:r>
              <a:rPr lang="ru-RU" sz="1600" dirty="0">
                <a:latin typeface="+mj-lt"/>
                <a:ea typeface="Calibri" pitchFamily="34" charset="0"/>
                <a:cs typeface="Times New Roman" pitchFamily="18" charset="0"/>
              </a:rPr>
              <a:t>сердца и </a:t>
            </a:r>
            <a:r>
              <a:rPr lang="ru-RU" sz="1600" dirty="0" smtClean="0">
                <a:latin typeface="+mj-lt"/>
                <a:ea typeface="Calibri" pitchFamily="34" charset="0"/>
                <a:cs typeface="Times New Roman" pitchFamily="18" charset="0"/>
              </a:rPr>
              <a:t>искусственное  дыхание, начинайте.  Если Вы не владеете этими техниками, следуйте указаниям диспетчера.</a:t>
            </a:r>
          </a:p>
        </p:txBody>
      </p:sp>
      <p:sp>
        <p:nvSpPr>
          <p:cNvPr id="6" name="Прямоугольник 5"/>
          <p:cNvSpPr/>
          <p:nvPr/>
        </p:nvSpPr>
        <p:spPr>
          <a:xfrm>
            <a:off x="304799" y="764704"/>
            <a:ext cx="8658578" cy="923330"/>
          </a:xfrm>
          <a:prstGeom prst="rect">
            <a:avLst/>
          </a:prstGeom>
          <a:ln>
            <a:solidFill>
              <a:srgbClr val="00B050"/>
            </a:solidFill>
          </a:ln>
        </p:spPr>
        <p:txBody>
          <a:bodyPr wrap="square">
            <a:spAutoFit/>
          </a:bodyPr>
          <a:lstStyle/>
          <a:p>
            <a:pPr lvl="0" fontAlgn="base">
              <a:spcBef>
                <a:spcPct val="0"/>
              </a:spcBef>
              <a:spcAft>
                <a:spcPct val="0"/>
              </a:spcAft>
              <a:buClr>
                <a:srgbClr val="00B050"/>
              </a:buClr>
            </a:pPr>
            <a:r>
              <a:rPr lang="ru-RU" b="1" dirty="0" smtClean="0">
                <a:solidFill>
                  <a:srgbClr val="C00000"/>
                </a:solidFill>
                <a:ea typeface="Calibri" pitchFamily="34" charset="0"/>
                <a:cs typeface="Times New Roman" pitchFamily="18" charset="0"/>
              </a:rPr>
              <a:t>Первое </a:t>
            </a:r>
            <a:r>
              <a:rPr lang="ru-RU" b="1" dirty="0">
                <a:solidFill>
                  <a:srgbClr val="C00000"/>
                </a:solidFill>
                <a:ea typeface="Calibri" pitchFamily="34" charset="0"/>
                <a:cs typeface="Times New Roman" pitchFamily="18" charset="0"/>
              </a:rPr>
              <a:t>и главное: вызовите </a:t>
            </a:r>
            <a:r>
              <a:rPr lang="ru-RU" b="1" dirty="0" smtClean="0">
                <a:solidFill>
                  <a:srgbClr val="C00000"/>
                </a:solidFill>
                <a:ea typeface="Calibri" pitchFamily="34" charset="0"/>
                <a:cs typeface="Times New Roman" pitchFamily="18" charset="0"/>
              </a:rPr>
              <a:t>Скорую помощь </a:t>
            </a:r>
            <a:r>
              <a:rPr lang="ru-RU" b="1" dirty="0">
                <a:solidFill>
                  <a:srgbClr val="C00000"/>
                </a:solidFill>
                <a:ea typeface="Calibri" pitchFamily="34" charset="0"/>
                <a:cs typeface="Times New Roman" pitchFamily="18" charset="0"/>
              </a:rPr>
              <a:t>или попросите кого-то это сделать. </a:t>
            </a:r>
            <a:r>
              <a:rPr lang="ru-RU" dirty="0">
                <a:ea typeface="Calibri" pitchFamily="34" charset="0"/>
                <a:cs typeface="Times New Roman" pitchFamily="18" charset="0"/>
              </a:rPr>
              <a:t>Позвоните по </a:t>
            </a:r>
            <a:r>
              <a:rPr lang="ru-RU" dirty="0" smtClean="0">
                <a:ea typeface="Calibri" pitchFamily="34" charset="0"/>
                <a:cs typeface="Times New Roman" pitchFamily="18" charset="0"/>
              </a:rPr>
              <a:t>номерам </a:t>
            </a:r>
            <a:r>
              <a:rPr lang="ru-RU" b="1" dirty="0" smtClean="0">
                <a:solidFill>
                  <a:srgbClr val="C00000"/>
                </a:solidFill>
                <a:ea typeface="Calibri" pitchFamily="34" charset="0"/>
                <a:cs typeface="Times New Roman" pitchFamily="18" charset="0"/>
              </a:rPr>
              <a:t>103</a:t>
            </a:r>
            <a:r>
              <a:rPr lang="ru-RU" dirty="0" smtClean="0">
                <a:solidFill>
                  <a:srgbClr val="C00000"/>
                </a:solidFill>
                <a:ea typeface="Calibri" pitchFamily="34" charset="0"/>
                <a:cs typeface="Times New Roman" pitchFamily="18" charset="0"/>
              </a:rPr>
              <a:t>, </a:t>
            </a:r>
            <a:r>
              <a:rPr lang="ru-RU" b="1" dirty="0" smtClean="0">
                <a:solidFill>
                  <a:srgbClr val="C00000"/>
                </a:solidFill>
                <a:ea typeface="Calibri" pitchFamily="34" charset="0"/>
                <a:cs typeface="Times New Roman" pitchFamily="18" charset="0"/>
              </a:rPr>
              <a:t>112</a:t>
            </a:r>
            <a:r>
              <a:rPr lang="ru-RU" dirty="0" smtClean="0">
                <a:solidFill>
                  <a:srgbClr val="C00000"/>
                </a:solidFill>
                <a:ea typeface="Calibri" pitchFamily="34" charset="0"/>
                <a:cs typeface="Times New Roman" pitchFamily="18" charset="0"/>
              </a:rPr>
              <a:t> </a:t>
            </a:r>
            <a:r>
              <a:rPr lang="ru-RU" dirty="0">
                <a:ea typeface="Calibri" pitchFamily="34" charset="0"/>
                <a:cs typeface="Times New Roman" pitchFamily="18" charset="0"/>
              </a:rPr>
              <a:t>или используйте телефоны экстренных </a:t>
            </a:r>
            <a:r>
              <a:rPr lang="ru-RU" dirty="0" smtClean="0">
                <a:ea typeface="Calibri" pitchFamily="34" charset="0"/>
                <a:cs typeface="Times New Roman" pitchFamily="18" charset="0"/>
              </a:rPr>
              <a:t>служб. </a:t>
            </a:r>
            <a:r>
              <a:rPr lang="ru-RU" dirty="0">
                <a:ea typeface="Calibri" pitchFamily="34" charset="0"/>
                <a:cs typeface="Times New Roman" pitchFamily="18" charset="0"/>
              </a:rPr>
              <a:t>Заранее откройте входную дверь.</a:t>
            </a:r>
            <a:endParaRPr lang="ru-RU" dirty="0">
              <a:cs typeface="Arial" pitchFamily="34" charset="0"/>
            </a:endParaRPr>
          </a:p>
        </p:txBody>
      </p:sp>
      <p:sp>
        <p:nvSpPr>
          <p:cNvPr id="14341" name="Rectangle 5"/>
          <p:cNvSpPr>
            <a:spLocks noChangeArrowheads="1"/>
          </p:cNvSpPr>
          <p:nvPr/>
        </p:nvSpPr>
        <p:spPr bwMode="auto">
          <a:xfrm>
            <a:off x="890140" y="4370193"/>
            <a:ext cx="5691489" cy="2285241"/>
          </a:xfrm>
          <a:prstGeom prst="rect">
            <a:avLst/>
          </a:prstGeom>
          <a:noFill/>
          <a:ln w="9525">
            <a:solidFill>
              <a:srgbClr val="C00000"/>
            </a:solidFill>
            <a:miter lim="800000"/>
            <a:headEnd/>
            <a:tailEnd/>
          </a:ln>
          <a:effectLst/>
        </p:spPr>
        <p:txBody>
          <a:bodyPr vert="horz" wrap="square" lIns="68580" tIns="34290" rIns="68580" bIns="34290" numCol="1" anchor="ctr" anchorCtr="0" compatLnSpc="1">
            <a:prstTxWarp prst="textNoShape">
              <a:avLst/>
            </a:prstTxWarp>
            <a:spAutoFit/>
          </a:bodyPr>
          <a:lstStyle/>
          <a:p>
            <a:pPr fontAlgn="base">
              <a:spcBef>
                <a:spcPct val="0"/>
              </a:spcBef>
              <a:spcAft>
                <a:spcPct val="0"/>
              </a:spcAft>
            </a:pPr>
            <a:r>
              <a:rPr lang="ru-RU" sz="1600" b="1" spc="300" dirty="0">
                <a:solidFill>
                  <a:srgbClr val="C00000"/>
                </a:solidFill>
                <a:latin typeface="+mj-lt"/>
                <a:ea typeface="Calibri" pitchFamily="34" charset="0"/>
                <a:cs typeface="Times New Roman" pitchFamily="18" charset="0"/>
              </a:rPr>
              <a:t>Чего не следует делать?</a:t>
            </a:r>
            <a:endParaRPr lang="ru-RU" sz="1600" b="1" spc="300" dirty="0">
              <a:solidFill>
                <a:srgbClr val="C00000"/>
              </a:solidFill>
              <a:latin typeface="+mj-lt"/>
              <a:cs typeface="Arial" pitchFamily="34" charset="0"/>
            </a:endParaRPr>
          </a:p>
          <a:p>
            <a:pPr eaLnBrk="0" fontAlgn="base" hangingPunct="0">
              <a:spcBef>
                <a:spcPct val="0"/>
              </a:spcBef>
              <a:spcAft>
                <a:spcPct val="0"/>
              </a:spcAft>
              <a:buBlip>
                <a:blip r:embed="rId2"/>
              </a:buBlip>
            </a:pPr>
            <a:r>
              <a:rPr lang="ru-RU" sz="1600" dirty="0" smtClean="0">
                <a:latin typeface="+mj-lt"/>
                <a:ea typeface="Calibri" pitchFamily="34" charset="0"/>
                <a:cs typeface="Times New Roman" pitchFamily="18" charset="0"/>
              </a:rPr>
              <a:t> Выжидать </a:t>
            </a:r>
            <a:r>
              <a:rPr lang="ru-RU" sz="1600" dirty="0">
                <a:latin typeface="+mj-lt"/>
                <a:ea typeface="Calibri" pitchFamily="34" charset="0"/>
                <a:cs typeface="Times New Roman" pitchFamily="18" charset="0"/>
              </a:rPr>
              <a:t>в надежде на улучшение. </a:t>
            </a:r>
            <a:r>
              <a:rPr lang="ru-RU" sz="1600" dirty="0" smtClean="0">
                <a:latin typeface="+mj-lt"/>
                <a:ea typeface="Calibri" pitchFamily="34" charset="0"/>
                <a:cs typeface="Times New Roman" pitchFamily="18" charset="0"/>
              </a:rPr>
              <a:t> Время имеет решающее </a:t>
            </a:r>
          </a:p>
          <a:p>
            <a:pPr eaLnBrk="0" fontAlgn="base" hangingPunct="0">
              <a:spcBef>
                <a:spcPct val="0"/>
              </a:spcBef>
              <a:spcAft>
                <a:spcPct val="0"/>
              </a:spcAft>
            </a:pPr>
            <a:r>
              <a:rPr lang="ru-RU" sz="1600" dirty="0">
                <a:latin typeface="+mj-lt"/>
                <a:ea typeface="Calibri" pitchFamily="34" charset="0"/>
                <a:cs typeface="Times New Roman" pitchFamily="18" charset="0"/>
              </a:rPr>
              <a:t> </a:t>
            </a:r>
            <a:r>
              <a:rPr lang="ru-RU" sz="1600" dirty="0" smtClean="0">
                <a:latin typeface="+mj-lt"/>
                <a:ea typeface="Calibri" pitchFamily="34" charset="0"/>
                <a:cs typeface="Times New Roman" pitchFamily="18" charset="0"/>
              </a:rPr>
              <a:t>   значение. </a:t>
            </a:r>
            <a:endParaRPr lang="ru-RU" sz="1600" dirty="0">
              <a:latin typeface="+mj-lt"/>
              <a:cs typeface="Arial" pitchFamily="34" charset="0"/>
            </a:endParaRPr>
          </a:p>
          <a:p>
            <a:pPr eaLnBrk="0" fontAlgn="base" hangingPunct="0">
              <a:spcBef>
                <a:spcPct val="0"/>
              </a:spcBef>
              <a:spcAft>
                <a:spcPct val="0"/>
              </a:spcAft>
              <a:buBlip>
                <a:blip r:embed="rId2"/>
              </a:buBlip>
            </a:pPr>
            <a:r>
              <a:rPr lang="ru-RU" sz="1600" dirty="0" smtClean="0">
                <a:latin typeface="+mj-lt"/>
                <a:ea typeface="Calibri" pitchFamily="34" charset="0"/>
                <a:cs typeface="Times New Roman" pitchFamily="18" charset="0"/>
              </a:rPr>
              <a:t> Пытаться </a:t>
            </a:r>
            <a:r>
              <a:rPr lang="ru-RU" sz="1600" dirty="0">
                <a:latin typeface="+mj-lt"/>
                <a:ea typeface="Calibri" pitchFamily="34" charset="0"/>
                <a:cs typeface="Times New Roman" pitchFamily="18" charset="0"/>
              </a:rPr>
              <a:t>добраться до больницы </a:t>
            </a:r>
            <a:r>
              <a:rPr lang="ru-RU" sz="1600" dirty="0" smtClean="0">
                <a:latin typeface="+mj-lt"/>
                <a:ea typeface="Calibri" pitchFamily="34" charset="0"/>
                <a:cs typeface="Times New Roman" pitchFamily="18" charset="0"/>
              </a:rPr>
              <a:t>самостоятельно, даже если </a:t>
            </a:r>
          </a:p>
          <a:p>
            <a:pPr eaLnBrk="0" fontAlgn="base" hangingPunct="0">
              <a:spcBef>
                <a:spcPct val="0"/>
              </a:spcBef>
              <a:spcAft>
                <a:spcPct val="0"/>
              </a:spcAft>
            </a:pPr>
            <a:r>
              <a:rPr lang="ru-RU" sz="1600" dirty="0">
                <a:latin typeface="+mj-lt"/>
                <a:ea typeface="Calibri" pitchFamily="34" charset="0"/>
                <a:cs typeface="Times New Roman" pitchFamily="18" charset="0"/>
              </a:rPr>
              <a:t> </a:t>
            </a:r>
            <a:r>
              <a:rPr lang="ru-RU" sz="1600" dirty="0" smtClean="0">
                <a:latin typeface="+mj-lt"/>
                <a:ea typeface="Calibri" pitchFamily="34" charset="0"/>
                <a:cs typeface="Times New Roman" pitchFamily="18" charset="0"/>
              </a:rPr>
              <a:t>   расстояние невелико. Во-первых, в машине Скорой помощи </a:t>
            </a:r>
          </a:p>
          <a:p>
            <a:pPr eaLnBrk="0" fontAlgn="base" hangingPunct="0">
              <a:spcBef>
                <a:spcPct val="0"/>
              </a:spcBef>
              <a:spcAft>
                <a:spcPct val="0"/>
              </a:spcAft>
            </a:pPr>
            <a:r>
              <a:rPr lang="ru-RU" sz="1600" dirty="0">
                <a:latin typeface="+mj-lt"/>
                <a:ea typeface="Calibri" pitchFamily="34" charset="0"/>
                <a:cs typeface="Times New Roman" pitchFamily="18" charset="0"/>
              </a:rPr>
              <a:t> </a:t>
            </a:r>
            <a:r>
              <a:rPr lang="ru-RU" sz="1600" dirty="0" smtClean="0">
                <a:latin typeface="+mj-lt"/>
                <a:ea typeface="Calibri" pitchFamily="34" charset="0"/>
                <a:cs typeface="Times New Roman" pitchFamily="18" charset="0"/>
              </a:rPr>
              <a:t>   будет начато лечение, во-вторых, Скорая помощь отвезет </a:t>
            </a:r>
          </a:p>
          <a:p>
            <a:pPr eaLnBrk="0" fontAlgn="base" hangingPunct="0">
              <a:spcBef>
                <a:spcPct val="0"/>
              </a:spcBef>
              <a:spcAft>
                <a:spcPct val="0"/>
              </a:spcAft>
            </a:pPr>
            <a:r>
              <a:rPr lang="ru-RU" sz="1600" dirty="0">
                <a:latin typeface="+mj-lt"/>
                <a:ea typeface="Calibri" pitchFamily="34" charset="0"/>
                <a:cs typeface="Times New Roman" pitchFamily="18" charset="0"/>
              </a:rPr>
              <a:t> </a:t>
            </a:r>
            <a:r>
              <a:rPr lang="ru-RU" sz="1600" dirty="0" smtClean="0">
                <a:latin typeface="+mj-lt"/>
                <a:ea typeface="Calibri" pitchFamily="34" charset="0"/>
                <a:cs typeface="Times New Roman" pitchFamily="18" charset="0"/>
              </a:rPr>
              <a:t>   пациента в  специальный сосудистый центр. </a:t>
            </a:r>
            <a:endParaRPr lang="ru-RU" sz="1600" dirty="0">
              <a:latin typeface="+mj-lt"/>
              <a:cs typeface="Arial" pitchFamily="34" charset="0"/>
            </a:endParaRPr>
          </a:p>
          <a:p>
            <a:pPr eaLnBrk="0" fontAlgn="base" hangingPunct="0">
              <a:spcBef>
                <a:spcPct val="0"/>
              </a:spcBef>
              <a:spcAft>
                <a:spcPct val="0"/>
              </a:spcAft>
              <a:buBlip>
                <a:blip r:embed="rId2"/>
              </a:buBlip>
            </a:pPr>
            <a:r>
              <a:rPr lang="ru-RU" sz="1600" dirty="0" smtClean="0">
                <a:latin typeface="+mj-lt"/>
                <a:ea typeface="Calibri" pitchFamily="34" charset="0"/>
                <a:cs typeface="Times New Roman" pitchFamily="18" charset="0"/>
              </a:rPr>
              <a:t> Самостоятельно </a:t>
            </a:r>
            <a:r>
              <a:rPr lang="ru-RU" sz="1600" dirty="0">
                <a:latin typeface="+mj-lt"/>
                <a:ea typeface="Calibri" pitchFamily="34" charset="0"/>
                <a:cs typeface="Times New Roman" pitchFamily="18" charset="0"/>
              </a:rPr>
              <a:t>принимать нитроглицерин впервые, </a:t>
            </a:r>
            <a:r>
              <a:rPr lang="ru-RU" sz="1600" dirty="0" smtClean="0">
                <a:latin typeface="+mj-lt"/>
                <a:ea typeface="Calibri" pitchFamily="34" charset="0"/>
                <a:cs typeface="Times New Roman" pitchFamily="18" charset="0"/>
              </a:rPr>
              <a:t>если</a:t>
            </a:r>
          </a:p>
          <a:p>
            <a:pPr eaLnBrk="0" fontAlgn="base" hangingPunct="0">
              <a:spcBef>
                <a:spcPct val="0"/>
              </a:spcBef>
              <a:spcAft>
                <a:spcPct val="0"/>
              </a:spcAft>
            </a:pPr>
            <a:r>
              <a:rPr lang="ru-RU" sz="1600" dirty="0" smtClean="0">
                <a:latin typeface="+mj-lt"/>
                <a:ea typeface="Calibri" pitchFamily="34" charset="0"/>
                <a:cs typeface="Times New Roman" pitchFamily="18" charset="0"/>
              </a:rPr>
              <a:t> </a:t>
            </a:r>
            <a:r>
              <a:rPr lang="ru-RU" sz="1600" dirty="0">
                <a:latin typeface="+mj-lt"/>
                <a:ea typeface="Calibri" pitchFamily="34" charset="0"/>
                <a:cs typeface="Times New Roman" pitchFamily="18" charset="0"/>
              </a:rPr>
              <a:t> </a:t>
            </a:r>
            <a:r>
              <a:rPr lang="ru-RU" sz="1600" dirty="0" smtClean="0">
                <a:latin typeface="+mj-lt"/>
                <a:ea typeface="Calibri" pitchFamily="34" charset="0"/>
                <a:cs typeface="Times New Roman" pitchFamily="18" charset="0"/>
              </a:rPr>
              <a:t>  раньше </a:t>
            </a:r>
            <a:r>
              <a:rPr lang="ru-RU" sz="1600" dirty="0">
                <a:latin typeface="+mj-lt"/>
                <a:ea typeface="Calibri" pitchFamily="34" charset="0"/>
                <a:cs typeface="Times New Roman" pitchFamily="18" charset="0"/>
              </a:rPr>
              <a:t>он </a:t>
            </a:r>
            <a:r>
              <a:rPr lang="ru-RU" sz="1600" dirty="0" smtClean="0">
                <a:latin typeface="+mj-lt"/>
                <a:ea typeface="Calibri" pitchFamily="34" charset="0"/>
                <a:cs typeface="Times New Roman" pitchFamily="18" charset="0"/>
              </a:rPr>
              <a:t> не </a:t>
            </a:r>
            <a:r>
              <a:rPr lang="ru-RU" sz="1600" dirty="0">
                <a:latin typeface="+mj-lt"/>
                <a:ea typeface="Calibri" pitchFamily="34" charset="0"/>
                <a:cs typeface="Times New Roman" pitchFamily="18" charset="0"/>
              </a:rPr>
              <a:t>назначался. </a:t>
            </a:r>
            <a:r>
              <a:rPr lang="ru-RU" sz="1600" dirty="0" smtClean="0">
                <a:latin typeface="+mj-lt"/>
                <a:ea typeface="Calibri" pitchFamily="34" charset="0"/>
                <a:cs typeface="Times New Roman" pitchFamily="18" charset="0"/>
              </a:rPr>
              <a:t> Это может быть опасным.</a:t>
            </a:r>
            <a:endParaRPr lang="ru-RU" sz="1600" dirty="0">
              <a:latin typeface="+mj-lt"/>
              <a:cs typeface="Arial" pitchFamily="34" charset="0"/>
            </a:endParaRPr>
          </a:p>
        </p:txBody>
      </p:sp>
      <p:sp>
        <p:nvSpPr>
          <p:cNvPr id="3" name="Прямоугольник 2"/>
          <p:cNvSpPr/>
          <p:nvPr/>
        </p:nvSpPr>
        <p:spPr>
          <a:xfrm>
            <a:off x="304799" y="1772816"/>
            <a:ext cx="611007" cy="2531462"/>
          </a:xfrm>
          <a:prstGeom prst="rect">
            <a:avLst/>
          </a:prstGeom>
          <a:solidFill>
            <a:srgbClr val="99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04799" y="4370193"/>
            <a:ext cx="611007" cy="2285241"/>
          </a:xfrm>
          <a:prstGeom prst="rect">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194" name="Picture 2"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56031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732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29600" cy="1008112"/>
          </a:xfrm>
        </p:spPr>
        <p:txBody>
          <a:bodyPr>
            <a:normAutofit/>
          </a:bodyPr>
          <a:lstStyle/>
          <a:p>
            <a:r>
              <a:rPr lang="ru-RU" sz="2400" b="1" dirty="0" smtClean="0">
                <a:solidFill>
                  <a:schemeClr val="accent5">
                    <a:lumMod val="50000"/>
                  </a:schemeClr>
                </a:solidFill>
              </a:rPr>
              <a:t>Какую самую главную информацию мы хотели бы до вас донести при проведении этой Школы?</a:t>
            </a:r>
            <a:endParaRPr lang="ru-RU" sz="2400" b="1" dirty="0">
              <a:solidFill>
                <a:schemeClr val="accent5">
                  <a:lumMod val="50000"/>
                </a:schemeClr>
              </a:solidFill>
            </a:endParaRPr>
          </a:p>
        </p:txBody>
      </p:sp>
      <p:sp>
        <p:nvSpPr>
          <p:cNvPr id="3" name="Прямоугольник 2"/>
          <p:cNvSpPr/>
          <p:nvPr/>
        </p:nvSpPr>
        <p:spPr>
          <a:xfrm>
            <a:off x="683568" y="1628800"/>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Стрелка вниз 3"/>
          <p:cNvSpPr/>
          <p:nvPr/>
        </p:nvSpPr>
        <p:spPr>
          <a:xfrm>
            <a:off x="2599619" y="1703081"/>
            <a:ext cx="4104456" cy="1296144"/>
          </a:xfrm>
          <a:prstGeom prst="downArrow">
            <a:avLst/>
          </a:prstGeom>
          <a:solidFill>
            <a:srgbClr val="99FF99"/>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971600" y="3212976"/>
            <a:ext cx="7416824" cy="2376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ИНФАРКТ МИОКАРДА МОЖНО ПРЕДОТВРАТИТЬ!</a:t>
            </a:r>
          </a:p>
          <a:p>
            <a:pPr algn="ctr"/>
            <a:endParaRPr lang="ru-RU" sz="2400" b="1" dirty="0" smtClean="0">
              <a:solidFill>
                <a:schemeClr val="accent5">
                  <a:lumMod val="50000"/>
                </a:schemeClr>
              </a:solidFill>
            </a:endParaRPr>
          </a:p>
          <a:p>
            <a:pPr algn="ctr"/>
            <a:r>
              <a:rPr lang="ru-RU" sz="2400" b="1" dirty="0" smtClean="0">
                <a:solidFill>
                  <a:schemeClr val="accent5">
                    <a:lumMod val="50000"/>
                  </a:schemeClr>
                </a:solidFill>
              </a:rPr>
              <a:t>Даже если Вы ранее переносили какие-либо сердечно-сосудистые осложнения, возможно существенно снизить риск развития инфаркта миокарда </a:t>
            </a:r>
            <a:endParaRPr lang="ru-RU" sz="2400" b="1" dirty="0">
              <a:solidFill>
                <a:schemeClr val="accent5">
                  <a:lumMod val="50000"/>
                </a:schemeClr>
              </a:solidFill>
            </a:endParaRPr>
          </a:p>
        </p:txBody>
      </p:sp>
    </p:spTree>
    <p:extLst>
      <p:ext uri="{BB962C8B-B14F-4D97-AF65-F5344CB8AC3E}">
        <p14:creationId xmlns:p14="http://schemas.microsoft.com/office/powerpoint/2010/main" val="257496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83568" y="116632"/>
            <a:ext cx="8144344" cy="842048"/>
          </a:xfrm>
        </p:spPr>
        <p:txBody>
          <a:bodyPr>
            <a:noAutofit/>
          </a:bodyPr>
          <a:lstStyle/>
          <a:p>
            <a:pPr algn="l"/>
            <a:r>
              <a:rPr lang="ru-RU" sz="2800" b="1" dirty="0" smtClean="0">
                <a:solidFill>
                  <a:schemeClr val="accent5">
                    <a:lumMod val="50000"/>
                  </a:schemeClr>
                </a:solidFill>
              </a:rPr>
              <a:t>Что может стать причиной инфаркта миокарда?</a:t>
            </a:r>
            <a:endParaRPr lang="ru-RU" sz="2800" dirty="0">
              <a:solidFill>
                <a:schemeClr val="accent5">
                  <a:lumMod val="50000"/>
                </a:schemeClr>
              </a:solidFill>
            </a:endParaRPr>
          </a:p>
        </p:txBody>
      </p:sp>
      <p:sp>
        <p:nvSpPr>
          <p:cNvPr id="5" name="Rectangle 1"/>
          <p:cNvSpPr>
            <a:spLocks noChangeArrowheads="1"/>
          </p:cNvSpPr>
          <p:nvPr/>
        </p:nvSpPr>
        <p:spPr bwMode="auto">
          <a:xfrm>
            <a:off x="589248" y="1115412"/>
            <a:ext cx="8375240" cy="422423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Поражение сердечных (коронарных) артерий атеросклерозом (отложение холестерина на стенках артерий или закупорка тромбом)</a:t>
            </a:r>
          </a:p>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Спазм (внезапное сужение) коронарных артерий (по разным причинам, в том числе под действием некоторых наркотиков)</a:t>
            </a:r>
          </a:p>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Резкое ухудшение способности крови переносить кислород, например, при выраженном снижении уровня гемоглобина в крови (анемии)</a:t>
            </a:r>
          </a:p>
          <a:p>
            <a:pPr marL="457200" indent="-457200" fontAlgn="base">
              <a:lnSpc>
                <a:spcPct val="150000"/>
              </a:lnSpc>
              <a:spcBef>
                <a:spcPct val="0"/>
              </a:spcBef>
              <a:spcAft>
                <a:spcPct val="0"/>
              </a:spcAft>
              <a:buClr>
                <a:srgbClr val="C00000"/>
              </a:buClr>
              <a:buFontTx/>
              <a:buAutoNum type="arabicPeriod"/>
            </a:pPr>
            <a:r>
              <a:rPr lang="ru-RU" sz="2000" dirty="0">
                <a:ea typeface="Calibri" pitchFamily="34" charset="0"/>
                <a:cs typeface="Times New Roman" pitchFamily="18" charset="0"/>
              </a:rPr>
              <a:t>Осложнение некоторых операций на сердце</a:t>
            </a:r>
          </a:p>
          <a:p>
            <a:pPr marL="457200" indent="-457200" fontAlgn="base">
              <a:lnSpc>
                <a:spcPct val="150000"/>
              </a:lnSpc>
              <a:spcBef>
                <a:spcPct val="0"/>
              </a:spcBef>
              <a:spcAft>
                <a:spcPct val="0"/>
              </a:spcAft>
              <a:buClr>
                <a:srgbClr val="C00000"/>
              </a:buClr>
              <a:buFontTx/>
              <a:buAutoNum type="arabicPeriod"/>
            </a:pPr>
            <a:r>
              <a:rPr lang="ru-RU" sz="2000" dirty="0">
                <a:ea typeface="Calibri" pitchFamily="34" charset="0"/>
                <a:cs typeface="Times New Roman" pitchFamily="18" charset="0"/>
              </a:rPr>
              <a:t>Все перечисленное верно, но чаще всего </a:t>
            </a:r>
            <a:r>
              <a:rPr lang="ru-RU" sz="2000" dirty="0" smtClean="0">
                <a:ea typeface="Calibri" pitchFamily="34" charset="0"/>
                <a:cs typeface="Times New Roman" pitchFamily="18" charset="0"/>
              </a:rPr>
              <a:t>атеросклероз </a:t>
            </a:r>
            <a:r>
              <a:rPr lang="ru-RU" sz="2000" dirty="0">
                <a:ea typeface="Calibri" pitchFamily="34" charset="0"/>
                <a:cs typeface="Times New Roman" pitchFamily="18" charset="0"/>
              </a:rPr>
              <a:t>коронарных </a:t>
            </a:r>
            <a:r>
              <a:rPr lang="ru-RU" sz="2000" dirty="0" smtClean="0">
                <a:ea typeface="Calibri" pitchFamily="34" charset="0"/>
                <a:cs typeface="Times New Roman" pitchFamily="18" charset="0"/>
              </a:rPr>
              <a:t>артерий</a:t>
            </a:r>
            <a:endParaRPr lang="ru-RU" sz="2000" dirty="0">
              <a:cs typeface="Arial" pitchFamily="34" charset="0"/>
            </a:endParaRPr>
          </a:p>
        </p:txBody>
      </p:sp>
      <p:sp>
        <p:nvSpPr>
          <p:cNvPr id="6" name="Прямоугольник 5"/>
          <p:cNvSpPr/>
          <p:nvPr/>
        </p:nvSpPr>
        <p:spPr>
          <a:xfrm>
            <a:off x="589248" y="908720"/>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3314" name="Picture 2" descr="ÐÐ°ÑÑÐ¸Ð½ÐºÐ¸ Ð¿Ð¾ Ð·Ð°Ð¿ÑÐ¾ÑÑ Ð¸Ð½ÑÐ°ÑÐºÑ Ð¼Ð¸Ð¾ÐºÐ°ÑÐ´Ð° Ð¿Ð¾Ð¼Ð¾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945" y="5229200"/>
            <a:ext cx="2303190" cy="139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813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27584" y="1124745"/>
            <a:ext cx="7769792" cy="468589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Поражение сердечных (коронарных) артерий атеросклерозом (отложение холестерина на стенках артерий)</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Спазм (внезапное сужение) коронарных артерий (по разным причинам, в том числе под действием некоторых наркотиков)</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Резкое ухудшение способности крови переносить кислород, например, при выраженном снижении уровня гемоглобина в крови (анемии)</a:t>
            </a:r>
          </a:p>
          <a:p>
            <a:pPr marL="457200" indent="-457200" fontAlgn="base">
              <a:lnSpc>
                <a:spcPct val="150000"/>
              </a:lnSpc>
              <a:spcBef>
                <a:spcPct val="0"/>
              </a:spcBef>
              <a:spcAft>
                <a:spcPct val="0"/>
              </a:spcAft>
              <a:buClr>
                <a:srgbClr val="C00000"/>
              </a:buClr>
              <a:buFontTx/>
              <a:buAutoNum type="arabicPeriod"/>
            </a:pPr>
            <a:r>
              <a:rPr lang="ru-RU" sz="2000" dirty="0">
                <a:solidFill>
                  <a:prstClr val="black"/>
                </a:solidFill>
                <a:ea typeface="Calibri" pitchFamily="34" charset="0"/>
                <a:cs typeface="Times New Roman" pitchFamily="18" charset="0"/>
              </a:rPr>
              <a:t>Осложнение некоторых операций на </a:t>
            </a:r>
            <a:r>
              <a:rPr lang="ru-RU" sz="2000" dirty="0" smtClean="0">
                <a:solidFill>
                  <a:prstClr val="black"/>
                </a:solidFill>
                <a:ea typeface="Calibri" pitchFamily="34" charset="0"/>
                <a:cs typeface="Times New Roman" pitchFamily="18" charset="0"/>
              </a:rPr>
              <a:t>сердце</a:t>
            </a:r>
            <a:endParaRPr lang="ru-RU" sz="2000" dirty="0">
              <a:solidFill>
                <a:prstClr val="black"/>
              </a:solidFill>
              <a:ea typeface="Calibri" pitchFamily="34" charset="0"/>
              <a:cs typeface="Times New Roman" pitchFamily="18" charset="0"/>
            </a:endParaRPr>
          </a:p>
          <a:p>
            <a:pPr marL="457200" indent="-457200" fontAlgn="base">
              <a:lnSpc>
                <a:spcPct val="150000"/>
              </a:lnSpc>
              <a:spcBef>
                <a:spcPct val="0"/>
              </a:spcBef>
              <a:spcAft>
                <a:spcPct val="0"/>
              </a:spcAft>
              <a:buClr>
                <a:srgbClr val="C00000"/>
              </a:buClr>
              <a:buFontTx/>
              <a:buAutoNum type="arabicPeriod"/>
            </a:pPr>
            <a:r>
              <a:rPr lang="ru-RU" sz="2000" b="1" dirty="0" smtClean="0">
                <a:solidFill>
                  <a:srgbClr val="C00000"/>
                </a:solidFill>
                <a:ea typeface="Calibri" pitchFamily="34" charset="0"/>
                <a:cs typeface="Times New Roman" pitchFamily="18" charset="0"/>
              </a:rPr>
              <a:t>Все перечисленное верно, но чаще всего атеросклероз коронарных артерий</a:t>
            </a:r>
            <a:endParaRPr lang="ru-RU" sz="2000" b="1" dirty="0">
              <a:solidFill>
                <a:srgbClr val="C00000"/>
              </a:solidFill>
              <a:cs typeface="Arial" pitchFamily="34" charset="0"/>
            </a:endParaRPr>
          </a:p>
        </p:txBody>
      </p:sp>
      <p:sp>
        <p:nvSpPr>
          <p:cNvPr id="6" name="Прямоугольник 5"/>
          <p:cNvSpPr/>
          <p:nvPr/>
        </p:nvSpPr>
        <p:spPr>
          <a:xfrm>
            <a:off x="589248" y="908720"/>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Заголовок 1"/>
          <p:cNvSpPr txBox="1">
            <a:spLocks/>
          </p:cNvSpPr>
          <p:nvPr/>
        </p:nvSpPr>
        <p:spPr>
          <a:xfrm>
            <a:off x="827584" y="22331"/>
            <a:ext cx="7881006" cy="84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800" b="1" dirty="0" smtClean="0">
                <a:solidFill>
                  <a:schemeClr val="accent5">
                    <a:lumMod val="50000"/>
                  </a:schemeClr>
                </a:solidFill>
              </a:rPr>
              <a:t>Что может стать причиной инфаркта миокарда?</a:t>
            </a:r>
            <a:endParaRPr lang="ru-RU" sz="2800" dirty="0">
              <a:solidFill>
                <a:schemeClr val="accent5">
                  <a:lumMod val="50000"/>
                </a:schemeClr>
              </a:solidFill>
            </a:endParaRPr>
          </a:p>
        </p:txBody>
      </p:sp>
    </p:spTree>
    <p:extLst>
      <p:ext uri="{BB962C8B-B14F-4D97-AF65-F5344CB8AC3E}">
        <p14:creationId xmlns:p14="http://schemas.microsoft.com/office/powerpoint/2010/main" val="1404653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043608" y="584684"/>
            <a:ext cx="684076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solidFill>
                  <a:schemeClr val="accent5">
                    <a:lumMod val="50000"/>
                  </a:schemeClr>
                </a:solidFill>
              </a:rPr>
              <a:t>Что такое инфаркт миокарда?</a:t>
            </a:r>
            <a:endParaRPr lang="ru-RU" sz="3200" b="1" dirty="0">
              <a:solidFill>
                <a:schemeClr val="accent5">
                  <a:lumMod val="50000"/>
                </a:schemeClr>
              </a:solidFill>
            </a:endParaRPr>
          </a:p>
        </p:txBody>
      </p:sp>
      <p:sp>
        <p:nvSpPr>
          <p:cNvPr id="3" name="Прямоугольник 2"/>
          <p:cNvSpPr/>
          <p:nvPr/>
        </p:nvSpPr>
        <p:spPr>
          <a:xfrm>
            <a:off x="539552" y="1268760"/>
            <a:ext cx="7776864" cy="72008"/>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63588" y="2276872"/>
            <a:ext cx="7416824" cy="209288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spcAft>
                <a:spcPts val="600"/>
              </a:spcAft>
              <a:buClr>
                <a:srgbClr val="FF0000"/>
              </a:buClr>
              <a:buFont typeface="+mj-lt"/>
              <a:buAutoNum type="arabicPeriod"/>
            </a:pPr>
            <a:r>
              <a:rPr lang="ru-RU" sz="2400" b="1" dirty="0" smtClean="0"/>
              <a:t>Заболевание, которое угрожает жизни человека </a:t>
            </a:r>
          </a:p>
          <a:p>
            <a:pPr marL="514350" indent="-514350">
              <a:spcAft>
                <a:spcPts val="600"/>
              </a:spcAft>
              <a:buClr>
                <a:srgbClr val="FF0000"/>
              </a:buClr>
              <a:buFont typeface="+mj-lt"/>
              <a:buAutoNum type="arabicPeriod"/>
            </a:pPr>
            <a:r>
              <a:rPr lang="ru-RU" sz="2400" b="1" dirty="0" smtClean="0"/>
              <a:t>Заболевание, которое в настоящее время не считается опасным для жизни, поэтому не стоит о нем особенно беспокоиться</a:t>
            </a:r>
          </a:p>
          <a:p>
            <a:pPr marL="514350" indent="-514350">
              <a:spcAft>
                <a:spcPts val="600"/>
              </a:spcAft>
              <a:buClr>
                <a:srgbClr val="FF0000"/>
              </a:buClr>
              <a:buFont typeface="+mj-lt"/>
              <a:buAutoNum type="arabicPeriod"/>
            </a:pPr>
            <a:r>
              <a:rPr lang="ru-RU" sz="2400" b="1" dirty="0" smtClean="0"/>
              <a:t>Затрудняюсь ответить</a:t>
            </a:r>
          </a:p>
        </p:txBody>
      </p:sp>
    </p:spTree>
    <p:extLst>
      <p:ext uri="{BB962C8B-B14F-4D97-AF65-F5344CB8AC3E}">
        <p14:creationId xmlns:p14="http://schemas.microsoft.com/office/powerpoint/2010/main" val="3846313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ÐÐ°ÑÑÐ¸Ð½ÐºÐ¸ Ð¿Ð¾ Ð·Ð°Ð¿ÑÐ¾ÑÑ Ð¸Ð½ÑÐ°ÑÐºÑ Ð¼Ð¸Ð¾ÐºÐ°ÑÐ´Ð° Ð¿Ð¾Ð¼Ð¾Ñ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4045062" cy="2948737"/>
          </a:xfrm>
          <a:prstGeom prst="rect">
            <a:avLst/>
          </a:prstGeom>
          <a:noFill/>
          <a:ln>
            <a:solidFill>
              <a:schemeClr val="accent5">
                <a:lumMod val="40000"/>
                <a:lumOff val="60000"/>
              </a:schemeClr>
            </a:solidFill>
          </a:ln>
          <a:extLst>
            <a:ext uri="{909E8E84-426E-40DD-AFC4-6F175D3DCCD1}">
              <a14:hiddenFill xmlns:a14="http://schemas.microsoft.com/office/drawing/2010/main">
                <a:solidFill>
                  <a:srgbClr val="FFFFFF"/>
                </a:solidFill>
              </a14:hiddenFill>
            </a:ext>
          </a:extLst>
        </p:spPr>
      </p:pic>
      <p:sp>
        <p:nvSpPr>
          <p:cNvPr id="5" name="Rectangle 9"/>
          <p:cNvSpPr>
            <a:spLocks noGrp="1" noChangeArrowheads="1"/>
          </p:cNvSpPr>
          <p:nvPr>
            <p:ph type="title"/>
          </p:nvPr>
        </p:nvSpPr>
        <p:spPr>
          <a:xfrm>
            <a:off x="4251118" y="1209955"/>
            <a:ext cx="4680520" cy="2071438"/>
          </a:xfrm>
          <a:solidFill>
            <a:schemeClr val="bg1"/>
          </a:solidFill>
          <a:ln>
            <a:solidFill>
              <a:schemeClr val="accent6">
                <a:lumMod val="40000"/>
                <a:lumOff val="60000"/>
              </a:schemeClr>
            </a:solidFill>
          </a:ln>
        </p:spPr>
        <p:txBody>
          <a:bodyPr>
            <a:normAutofit/>
          </a:bodyPr>
          <a:lstStyle/>
          <a:p>
            <a:r>
              <a:rPr lang="ru-RU" altLang="ru-RU" sz="2000" b="1" dirty="0">
                <a:solidFill>
                  <a:schemeClr val="accent5">
                    <a:lumMod val="50000"/>
                  </a:schemeClr>
                </a:solidFill>
              </a:rPr>
              <a:t>Основная причина </a:t>
            </a:r>
            <a:r>
              <a:rPr lang="ru-RU" altLang="ru-RU" sz="2000" b="1" dirty="0" smtClean="0">
                <a:solidFill>
                  <a:schemeClr val="accent5">
                    <a:lumMod val="50000"/>
                  </a:schemeClr>
                </a:solidFill>
              </a:rPr>
              <a:t>инфаркта миокарда, как и других форм ишемической </a:t>
            </a:r>
            <a:r>
              <a:rPr lang="ru-RU" altLang="ru-RU" sz="2000" b="1" dirty="0">
                <a:solidFill>
                  <a:schemeClr val="accent5">
                    <a:lumMod val="50000"/>
                  </a:schemeClr>
                </a:solidFill>
              </a:rPr>
              <a:t>болезни сердца – </a:t>
            </a:r>
            <a:r>
              <a:rPr lang="ru-RU" altLang="ru-RU" sz="2000" b="1" dirty="0" smtClean="0">
                <a:solidFill>
                  <a:schemeClr val="accent5">
                    <a:lumMod val="50000"/>
                  </a:schemeClr>
                </a:solidFill>
              </a:rPr>
              <a:t>атеросклероз коронарных артерий, которые кровоснабжают сердце</a:t>
            </a:r>
            <a:endParaRPr lang="ru-RU" altLang="ru-RU" sz="2000" b="1" dirty="0">
              <a:solidFill>
                <a:schemeClr val="accent5">
                  <a:lumMod val="50000"/>
                </a:schemeClr>
              </a:solidFill>
            </a:endParaRPr>
          </a:p>
        </p:txBody>
      </p:sp>
      <p:sp>
        <p:nvSpPr>
          <p:cNvPr id="7" name="Прямоугольник 6"/>
          <p:cNvSpPr/>
          <p:nvPr/>
        </p:nvSpPr>
        <p:spPr>
          <a:xfrm>
            <a:off x="313666" y="3717032"/>
            <a:ext cx="8830334" cy="3416320"/>
          </a:xfrm>
          <a:prstGeom prst="rect">
            <a:avLst/>
          </a:prstGeom>
        </p:spPr>
        <p:txBody>
          <a:bodyPr wrap="square">
            <a:spAutoFit/>
          </a:bodyPr>
          <a:lstStyle/>
          <a:p>
            <a:r>
              <a:rPr lang="ru-RU" altLang="ru-RU" sz="2400" b="1" dirty="0" smtClean="0">
                <a:solidFill>
                  <a:schemeClr val="accent6">
                    <a:lumMod val="75000"/>
                  </a:schemeClr>
                </a:solidFill>
                <a:sym typeface="Wingdings"/>
              </a:rPr>
              <a:t></a:t>
            </a:r>
            <a:r>
              <a:rPr lang="ru-RU" altLang="ru-RU" sz="2400" b="1" dirty="0" smtClean="0">
                <a:solidFill>
                  <a:schemeClr val="accent4">
                    <a:lumMod val="75000"/>
                  </a:schemeClr>
                </a:solidFill>
                <a:sym typeface="Wingdings"/>
              </a:rPr>
              <a:t> </a:t>
            </a:r>
            <a:r>
              <a:rPr lang="ru-RU" altLang="ru-RU" sz="2400" b="1" dirty="0" smtClean="0">
                <a:solidFill>
                  <a:schemeClr val="accent4">
                    <a:lumMod val="75000"/>
                  </a:schemeClr>
                </a:solidFill>
              </a:rPr>
              <a:t> </a:t>
            </a:r>
            <a:r>
              <a:rPr lang="ru-RU" altLang="ru-RU" sz="2400" dirty="0" smtClean="0">
                <a:solidFill>
                  <a:schemeClr val="accent4">
                    <a:lumMod val="50000"/>
                  </a:schemeClr>
                </a:solidFill>
              </a:rPr>
              <a:t>Атеросклероз </a:t>
            </a:r>
            <a:r>
              <a:rPr lang="ru-RU" altLang="ru-RU" sz="2400" dirty="0">
                <a:solidFill>
                  <a:schemeClr val="accent4">
                    <a:lumMod val="50000"/>
                  </a:schemeClr>
                </a:solidFill>
              </a:rPr>
              <a:t>- от греческих слов «</a:t>
            </a:r>
            <a:r>
              <a:rPr lang="ru-RU" altLang="ru-RU" sz="2400" dirty="0" err="1">
                <a:solidFill>
                  <a:schemeClr val="accent4">
                    <a:lumMod val="50000"/>
                  </a:schemeClr>
                </a:solidFill>
              </a:rPr>
              <a:t>атер</a:t>
            </a:r>
            <a:r>
              <a:rPr lang="ru-RU" altLang="ru-RU" sz="2400" dirty="0">
                <a:solidFill>
                  <a:schemeClr val="accent4">
                    <a:lumMod val="50000"/>
                  </a:schemeClr>
                </a:solidFill>
              </a:rPr>
              <a:t>» – кашица и </a:t>
            </a:r>
            <a:r>
              <a:rPr lang="ru-RU" altLang="ru-RU" sz="2400" dirty="0" smtClean="0">
                <a:solidFill>
                  <a:schemeClr val="accent4">
                    <a:lumMod val="50000"/>
                  </a:schemeClr>
                </a:solidFill>
              </a:rPr>
              <a:t> </a:t>
            </a:r>
          </a:p>
          <a:p>
            <a:r>
              <a:rPr lang="ru-RU" altLang="ru-RU" sz="2400" dirty="0">
                <a:solidFill>
                  <a:schemeClr val="accent4">
                    <a:lumMod val="50000"/>
                  </a:schemeClr>
                </a:solidFill>
              </a:rPr>
              <a:t> </a:t>
            </a:r>
            <a:r>
              <a:rPr lang="ru-RU" altLang="ru-RU" sz="2400" dirty="0" smtClean="0">
                <a:solidFill>
                  <a:schemeClr val="accent4">
                    <a:lumMod val="50000"/>
                  </a:schemeClr>
                </a:solidFill>
              </a:rPr>
              <a:t>   «</a:t>
            </a:r>
            <a:r>
              <a:rPr lang="ru-RU" altLang="ru-RU" sz="2400" dirty="0" err="1">
                <a:solidFill>
                  <a:schemeClr val="accent4">
                    <a:lumMod val="50000"/>
                  </a:schemeClr>
                </a:solidFill>
              </a:rPr>
              <a:t>склерозис</a:t>
            </a:r>
            <a:r>
              <a:rPr lang="ru-RU" altLang="ru-RU" sz="2400" dirty="0">
                <a:solidFill>
                  <a:schemeClr val="accent4">
                    <a:lumMod val="50000"/>
                  </a:schemeClr>
                </a:solidFill>
              </a:rPr>
              <a:t>» – </a:t>
            </a:r>
            <a:r>
              <a:rPr lang="ru-RU" altLang="ru-RU" sz="2400" dirty="0" smtClean="0">
                <a:solidFill>
                  <a:schemeClr val="accent4">
                    <a:lumMod val="50000"/>
                  </a:schemeClr>
                </a:solidFill>
              </a:rPr>
              <a:t>затвердение </a:t>
            </a:r>
          </a:p>
          <a:p>
            <a:r>
              <a:rPr lang="ru-RU" altLang="ru-RU" sz="2400" dirty="0">
                <a:solidFill>
                  <a:schemeClr val="accent6">
                    <a:lumMod val="75000"/>
                  </a:schemeClr>
                </a:solidFill>
                <a:sym typeface="Wingdings"/>
              </a:rPr>
              <a:t> </a:t>
            </a:r>
            <a:r>
              <a:rPr lang="ru-RU" altLang="ru-RU" sz="2400" dirty="0" smtClean="0">
                <a:solidFill>
                  <a:schemeClr val="accent6">
                    <a:lumMod val="75000"/>
                  </a:schemeClr>
                </a:solidFill>
                <a:sym typeface="Wingdings"/>
              </a:rPr>
              <a:t> </a:t>
            </a:r>
            <a:r>
              <a:rPr lang="ru-RU" altLang="ru-RU" sz="2400" dirty="0" smtClean="0">
                <a:solidFill>
                  <a:schemeClr val="accent4">
                    <a:lumMod val="50000"/>
                  </a:schemeClr>
                </a:solidFill>
              </a:rPr>
              <a:t>Суть </a:t>
            </a:r>
            <a:r>
              <a:rPr lang="ru-RU" altLang="ru-RU" sz="2400" dirty="0">
                <a:solidFill>
                  <a:schemeClr val="accent4">
                    <a:lumMod val="50000"/>
                  </a:schemeClr>
                </a:solidFill>
              </a:rPr>
              <a:t>процесса – накопление </a:t>
            </a:r>
            <a:r>
              <a:rPr lang="ru-RU" altLang="ru-RU" sz="2400" dirty="0" smtClean="0">
                <a:solidFill>
                  <a:schemeClr val="accent4">
                    <a:lumMod val="50000"/>
                  </a:schemeClr>
                </a:solidFill>
              </a:rPr>
              <a:t>на стенках </a:t>
            </a:r>
            <a:r>
              <a:rPr lang="ru-RU" altLang="ru-RU" sz="2400" dirty="0">
                <a:solidFill>
                  <a:schemeClr val="accent4">
                    <a:lumMod val="50000"/>
                  </a:schemeClr>
                </a:solidFill>
              </a:rPr>
              <a:t>артерий мягких </a:t>
            </a:r>
            <a:r>
              <a:rPr lang="ru-RU" altLang="ru-RU" sz="2400" dirty="0" smtClean="0">
                <a:solidFill>
                  <a:schemeClr val="accent4">
                    <a:lumMod val="50000"/>
                  </a:schemeClr>
                </a:solidFill>
              </a:rPr>
              <a:t> </a:t>
            </a:r>
          </a:p>
          <a:p>
            <a:r>
              <a:rPr lang="ru-RU" altLang="ru-RU" sz="2400" dirty="0">
                <a:solidFill>
                  <a:schemeClr val="accent4">
                    <a:lumMod val="50000"/>
                  </a:schemeClr>
                </a:solidFill>
              </a:rPr>
              <a:t> </a:t>
            </a:r>
            <a:r>
              <a:rPr lang="ru-RU" altLang="ru-RU" sz="2400" dirty="0" smtClean="0">
                <a:solidFill>
                  <a:schemeClr val="accent4">
                    <a:lumMod val="50000"/>
                  </a:schemeClr>
                </a:solidFill>
              </a:rPr>
              <a:t>    отложений  </a:t>
            </a:r>
            <a:r>
              <a:rPr lang="ru-RU" altLang="ru-RU" sz="2400" dirty="0">
                <a:solidFill>
                  <a:schemeClr val="accent4">
                    <a:lumMod val="50000"/>
                  </a:schemeClr>
                </a:solidFill>
              </a:rPr>
              <a:t>липидов (жиров), последующее разрастание </a:t>
            </a:r>
            <a:endParaRPr lang="ru-RU" altLang="ru-RU" sz="2400" dirty="0" smtClean="0">
              <a:solidFill>
                <a:schemeClr val="accent4">
                  <a:lumMod val="50000"/>
                </a:schemeClr>
              </a:solidFill>
            </a:endParaRPr>
          </a:p>
          <a:p>
            <a:r>
              <a:rPr lang="ru-RU" altLang="ru-RU" sz="2400" dirty="0">
                <a:solidFill>
                  <a:schemeClr val="accent4">
                    <a:lumMod val="50000"/>
                  </a:schemeClr>
                </a:solidFill>
              </a:rPr>
              <a:t> </a:t>
            </a:r>
            <a:r>
              <a:rPr lang="ru-RU" altLang="ru-RU" sz="2400" dirty="0" smtClean="0">
                <a:solidFill>
                  <a:schemeClr val="accent4">
                    <a:lumMod val="50000"/>
                  </a:schemeClr>
                </a:solidFill>
              </a:rPr>
              <a:t>    соединительной </a:t>
            </a:r>
            <a:r>
              <a:rPr lang="ru-RU" altLang="ru-RU" sz="2400" dirty="0">
                <a:solidFill>
                  <a:schemeClr val="accent4">
                    <a:lumMod val="50000"/>
                  </a:schemeClr>
                </a:solidFill>
              </a:rPr>
              <a:t>ткани и отложение солей </a:t>
            </a:r>
            <a:r>
              <a:rPr lang="ru-RU" altLang="ru-RU" sz="2400" dirty="0" smtClean="0">
                <a:solidFill>
                  <a:schemeClr val="accent4">
                    <a:lumMod val="50000"/>
                  </a:schemeClr>
                </a:solidFill>
              </a:rPr>
              <a:t>кальция. </a:t>
            </a:r>
          </a:p>
          <a:p>
            <a:r>
              <a:rPr lang="ru-RU" altLang="ru-RU" sz="2400" dirty="0">
                <a:solidFill>
                  <a:schemeClr val="accent6">
                    <a:lumMod val="75000"/>
                  </a:schemeClr>
                </a:solidFill>
                <a:sym typeface="Wingdings"/>
              </a:rPr>
              <a:t> </a:t>
            </a:r>
            <a:r>
              <a:rPr lang="ru-RU" altLang="ru-RU" sz="2400" dirty="0" smtClean="0">
                <a:solidFill>
                  <a:schemeClr val="accent6">
                    <a:lumMod val="75000"/>
                  </a:schemeClr>
                </a:solidFill>
                <a:sym typeface="Wingdings"/>
              </a:rPr>
              <a:t> </a:t>
            </a:r>
            <a:r>
              <a:rPr lang="ru-RU" altLang="ru-RU" sz="2400" dirty="0" smtClean="0">
                <a:solidFill>
                  <a:schemeClr val="accent4">
                    <a:lumMod val="50000"/>
                  </a:schemeClr>
                </a:solidFill>
              </a:rPr>
              <a:t>Развивается </a:t>
            </a:r>
            <a:r>
              <a:rPr lang="ru-RU" altLang="ru-RU" sz="2400" dirty="0">
                <a:solidFill>
                  <a:schemeClr val="accent4">
                    <a:lumMod val="50000"/>
                  </a:schemeClr>
                </a:solidFill>
              </a:rPr>
              <a:t>в ответ на повреждение эндотелия – </a:t>
            </a:r>
            <a:r>
              <a:rPr lang="ru-RU" altLang="ru-RU" sz="2400" dirty="0" smtClean="0">
                <a:solidFill>
                  <a:schemeClr val="accent4">
                    <a:lumMod val="50000"/>
                  </a:schemeClr>
                </a:solidFill>
              </a:rPr>
              <a:t> </a:t>
            </a:r>
          </a:p>
          <a:p>
            <a:r>
              <a:rPr lang="ru-RU" altLang="ru-RU" sz="2400" dirty="0">
                <a:solidFill>
                  <a:schemeClr val="accent4">
                    <a:lumMod val="50000"/>
                  </a:schemeClr>
                </a:solidFill>
              </a:rPr>
              <a:t> </a:t>
            </a:r>
            <a:r>
              <a:rPr lang="ru-RU" altLang="ru-RU" sz="2400" dirty="0" smtClean="0">
                <a:solidFill>
                  <a:schemeClr val="accent4">
                    <a:lumMod val="50000"/>
                  </a:schemeClr>
                </a:solidFill>
              </a:rPr>
              <a:t>    внутренней  выстилки коронарных артерий. </a:t>
            </a:r>
            <a:endParaRPr lang="ru-RU" altLang="ru-RU" sz="2400" dirty="0">
              <a:solidFill>
                <a:schemeClr val="accent4">
                  <a:lumMod val="50000"/>
                </a:schemeClr>
              </a:solidFill>
            </a:endParaRPr>
          </a:p>
          <a:p>
            <a:endParaRPr lang="ru-RU" altLang="ru-RU" sz="2400" b="1" dirty="0">
              <a:solidFill>
                <a:schemeClr val="accent4">
                  <a:lumMod val="50000"/>
                </a:schemeClr>
              </a:solidFill>
            </a:endParaRPr>
          </a:p>
          <a:p>
            <a:endParaRPr lang="ru-RU" altLang="ru-RU" sz="2400" b="1" dirty="0">
              <a:solidFill>
                <a:prstClr val="black"/>
              </a:solidFill>
            </a:endParaRPr>
          </a:p>
        </p:txBody>
      </p:sp>
    </p:spTree>
    <p:extLst>
      <p:ext uri="{BB962C8B-B14F-4D97-AF65-F5344CB8AC3E}">
        <p14:creationId xmlns:p14="http://schemas.microsoft.com/office/powerpoint/2010/main" val="3141550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Ð¸Ð½ÑÐ°ÑÐºÑ Ð¼Ð¸Ð¾ÐºÐ°ÑÐ´Ð° Ð¿Ð¾Ð¼Ð¾Ñ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99" y="1790645"/>
            <a:ext cx="5260076" cy="33138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ÐÐ°ÑÑÐ¸Ð½ÐºÐ¸ Ð¿Ð¾ Ð·Ð°Ð¿ÑÐ¾ÑÑ Ð¸Ð½ÑÐ°ÑÐºÑ Ð¼Ð¸Ð¾ÐºÐ°ÑÐ´Ð° Ð¿Ð¾Ð¼Ð¾Ñ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727" y="4437112"/>
            <a:ext cx="3049382" cy="2138924"/>
          </a:xfrm>
          <a:prstGeom prst="rect">
            <a:avLst/>
          </a:prstGeom>
          <a:noFill/>
          <a:ln>
            <a:solidFill>
              <a:schemeClr val="accent4">
                <a:lumMod val="40000"/>
                <a:lumOff val="60000"/>
              </a:schemeClr>
            </a:solidFill>
          </a:ln>
          <a:extLst>
            <a:ext uri="{909E8E84-426E-40DD-AFC4-6F175D3DCCD1}">
              <a14:hiddenFill xmlns:a14="http://schemas.microsoft.com/office/drawing/2010/main">
                <a:solidFill>
                  <a:srgbClr val="FFFFFF"/>
                </a:solidFill>
              </a14:hiddenFill>
            </a:ext>
          </a:extLst>
        </p:spPr>
      </p:pic>
      <p:sp>
        <p:nvSpPr>
          <p:cNvPr id="9" name="Rectangle 9"/>
          <p:cNvSpPr>
            <a:spLocks noGrp="1" noChangeArrowheads="1"/>
          </p:cNvSpPr>
          <p:nvPr>
            <p:ph type="title"/>
          </p:nvPr>
        </p:nvSpPr>
        <p:spPr>
          <a:xfrm>
            <a:off x="539552" y="188641"/>
            <a:ext cx="8064896" cy="1602004"/>
          </a:xfrm>
        </p:spPr>
        <p:txBody>
          <a:bodyPr>
            <a:noAutofit/>
          </a:bodyPr>
          <a:lstStyle/>
          <a:p>
            <a:pPr algn="just"/>
            <a:r>
              <a:rPr lang="ru-RU" altLang="ru-RU" sz="2000" b="1" dirty="0" smtClean="0">
                <a:solidFill>
                  <a:schemeClr val="accent5">
                    <a:lumMod val="50000"/>
                  </a:schemeClr>
                </a:solidFill>
              </a:rPr>
              <a:t>Причиной большинства случаев инфаркта миокарда являются так называемые </a:t>
            </a:r>
            <a:r>
              <a:rPr lang="ru-RU" altLang="ru-RU" sz="2000" b="1" u="sng" dirty="0" smtClean="0">
                <a:solidFill>
                  <a:schemeClr val="accent5">
                    <a:lumMod val="50000"/>
                  </a:schemeClr>
                </a:solidFill>
              </a:rPr>
              <a:t>нестабильные </a:t>
            </a:r>
            <a:r>
              <a:rPr lang="ru-RU" altLang="ru-RU" sz="2000" b="1" dirty="0" smtClean="0">
                <a:solidFill>
                  <a:schemeClr val="accent5">
                    <a:lumMod val="50000"/>
                  </a:schemeClr>
                </a:solidFill>
              </a:rPr>
              <a:t>атеросклеротические бляшки, имеющие большое липидное ядро и относительно тонкую «покрышку» из соединительной ткани сверху. </a:t>
            </a:r>
            <a:endParaRPr lang="ru-RU" altLang="ru-RU" sz="2000" b="1" dirty="0">
              <a:solidFill>
                <a:schemeClr val="accent5">
                  <a:lumMod val="50000"/>
                </a:schemeClr>
              </a:solidFill>
            </a:endParaRPr>
          </a:p>
        </p:txBody>
      </p:sp>
      <p:sp>
        <p:nvSpPr>
          <p:cNvPr id="10" name="Text Box 17"/>
          <p:cNvSpPr txBox="1">
            <a:spLocks noChangeArrowheads="1"/>
          </p:cNvSpPr>
          <p:nvPr/>
        </p:nvSpPr>
        <p:spPr bwMode="auto">
          <a:xfrm>
            <a:off x="5890727" y="1790645"/>
            <a:ext cx="2929746" cy="2246769"/>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l"/>
            <a:r>
              <a:rPr lang="ru-RU" altLang="ru-RU" sz="2000" b="1" dirty="0" smtClean="0"/>
              <a:t>Такие бляшки легко повреждаются, в результате чего на их поверхности образуется тромб, который может полностью перекрыть просвет артерии</a:t>
            </a:r>
            <a:endParaRPr lang="ru-RU" altLang="ru-RU" dirty="0"/>
          </a:p>
        </p:txBody>
      </p:sp>
      <p:sp>
        <p:nvSpPr>
          <p:cNvPr id="11" name="Text Box 17"/>
          <p:cNvSpPr txBox="1">
            <a:spLocks noChangeArrowheads="1"/>
          </p:cNvSpPr>
          <p:nvPr/>
        </p:nvSpPr>
        <p:spPr bwMode="auto">
          <a:xfrm>
            <a:off x="2871229" y="5252597"/>
            <a:ext cx="2929746" cy="1323439"/>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l"/>
            <a:r>
              <a:rPr lang="ru-RU" altLang="ru-RU" sz="2000" b="1" dirty="0" smtClean="0"/>
              <a:t>Инфаркт миокарда может развиться по причине спазма коронарной артерий</a:t>
            </a:r>
            <a:endParaRPr lang="ru-RU" altLang="ru-RU" dirty="0"/>
          </a:p>
        </p:txBody>
      </p:sp>
      <p:sp>
        <p:nvSpPr>
          <p:cNvPr id="12" name="Стрелка вправо 11"/>
          <p:cNvSpPr/>
          <p:nvPr/>
        </p:nvSpPr>
        <p:spPr>
          <a:xfrm flipH="1">
            <a:off x="5419521" y="3625284"/>
            <a:ext cx="381454" cy="412130"/>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30936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187624" y="2204864"/>
            <a:ext cx="7105105" cy="20162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dirty="0" smtClean="0">
                <a:solidFill>
                  <a:schemeClr val="accent5">
                    <a:lumMod val="50000"/>
                  </a:schemeClr>
                </a:solidFill>
              </a:rPr>
              <a:t>Что способствует развитию атеросклероза и его осложнений </a:t>
            </a:r>
            <a:r>
              <a:rPr lang="ru-RU" sz="6000" b="1" dirty="0" smtClean="0">
                <a:solidFill>
                  <a:srgbClr val="C00000"/>
                </a:solidFill>
              </a:rPr>
              <a:t>?</a:t>
            </a:r>
            <a:endParaRPr lang="ru-RU" sz="6000" dirty="0">
              <a:solidFill>
                <a:srgbClr val="C00000"/>
              </a:solidFill>
            </a:endParaRPr>
          </a:p>
        </p:txBody>
      </p:sp>
    </p:spTree>
    <p:extLst>
      <p:ext uri="{BB962C8B-B14F-4D97-AF65-F5344CB8AC3E}">
        <p14:creationId xmlns:p14="http://schemas.microsoft.com/office/powerpoint/2010/main" val="993125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9449"/>
            <a:ext cx="9144000" cy="6459101"/>
          </a:xfrm>
          <a:prstGeom prst="rect">
            <a:avLst/>
          </a:prstGeom>
        </p:spPr>
      </p:pic>
    </p:spTree>
    <p:extLst>
      <p:ext uri="{BB962C8B-B14F-4D97-AF65-F5344CB8AC3E}">
        <p14:creationId xmlns:p14="http://schemas.microsoft.com/office/powerpoint/2010/main" val="3731645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9449"/>
            <a:ext cx="9144000" cy="6459101"/>
          </a:xfrm>
          <a:prstGeom prst="rect">
            <a:avLst/>
          </a:prstGeom>
        </p:spPr>
      </p:pic>
      <p:sp>
        <p:nvSpPr>
          <p:cNvPr id="2" name="Скругленный прямоугольник 1"/>
          <p:cNvSpPr/>
          <p:nvPr/>
        </p:nvSpPr>
        <p:spPr>
          <a:xfrm>
            <a:off x="4139952" y="2132856"/>
            <a:ext cx="2088232" cy="1152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ИНФАРКТА МИОКАРДА</a:t>
            </a:r>
            <a:endParaRPr lang="ru-RU" b="1" dirty="0"/>
          </a:p>
        </p:txBody>
      </p:sp>
    </p:spTree>
    <p:extLst>
      <p:ext uri="{BB962C8B-B14F-4D97-AF65-F5344CB8AC3E}">
        <p14:creationId xmlns:p14="http://schemas.microsoft.com/office/powerpoint/2010/main" val="2233982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Line 3"/>
          <p:cNvSpPr>
            <a:spLocks noChangeShapeType="1"/>
          </p:cNvSpPr>
          <p:nvPr/>
        </p:nvSpPr>
        <p:spPr bwMode="auto">
          <a:xfrm>
            <a:off x="0" y="1447800"/>
            <a:ext cx="9144000" cy="0"/>
          </a:xfrm>
          <a:prstGeom prst="line">
            <a:avLst/>
          </a:prstGeom>
          <a:noFill/>
          <a:ln w="50800">
            <a:solidFill>
              <a:srgbClr val="92D050"/>
            </a:solidFill>
            <a:round/>
            <a:headEnd/>
            <a:tailEnd/>
          </a:ln>
          <a:effectLst/>
        </p:spPr>
        <p:txBody>
          <a:bodyPr/>
          <a:lstStyle/>
          <a:p>
            <a:endParaRPr lang="ru-RU">
              <a:solidFill>
                <a:prstClr val="black"/>
              </a:solidFill>
            </a:endParaRPr>
          </a:p>
        </p:txBody>
      </p:sp>
      <p:sp>
        <p:nvSpPr>
          <p:cNvPr id="52228" name="Rectangle 4"/>
          <p:cNvSpPr>
            <a:spLocks noChangeArrowheads="1"/>
          </p:cNvSpPr>
          <p:nvPr/>
        </p:nvSpPr>
        <p:spPr bwMode="auto">
          <a:xfrm>
            <a:off x="508173" y="2132856"/>
            <a:ext cx="8077200" cy="3429000"/>
          </a:xfrm>
          <a:prstGeom prst="rect">
            <a:avLst/>
          </a:prstGeom>
          <a:noFill/>
          <a:ln w="9525">
            <a:noFill/>
            <a:miter lim="800000"/>
            <a:headEnd/>
            <a:tailEnd/>
          </a:ln>
          <a:effectLst/>
        </p:spPr>
        <p:txBody>
          <a:bodyPr wrap="none" anchor="ctr"/>
          <a:lstStyle/>
          <a:p>
            <a:endParaRPr lang="ru-RU" sz="2000" b="1" dirty="0">
              <a:solidFill>
                <a:prstClr val="white"/>
              </a:solidFill>
            </a:endParaRPr>
          </a:p>
          <a:p>
            <a:endParaRPr lang="ru-RU" sz="2000" b="1" dirty="0">
              <a:solidFill>
                <a:prstClr val="black"/>
              </a:solidFill>
            </a:endParaRPr>
          </a:p>
          <a:p>
            <a:endParaRPr lang="ru-RU" sz="2000" b="1" dirty="0">
              <a:solidFill>
                <a:prstClr val="black"/>
              </a:solidFill>
            </a:endParaRPr>
          </a:p>
          <a:p>
            <a:r>
              <a:rPr lang="ru-RU" sz="2000" b="1" dirty="0" err="1">
                <a:solidFill>
                  <a:srgbClr val="660033"/>
                </a:solidFill>
              </a:rPr>
              <a:t>Дислипидемия</a:t>
            </a:r>
            <a:r>
              <a:rPr lang="ru-RU" sz="2000" b="1" dirty="0">
                <a:solidFill>
                  <a:srgbClr val="660033"/>
                </a:solidFill>
              </a:rPr>
              <a:t> (</a:t>
            </a:r>
            <a:r>
              <a:rPr lang="en-US" sz="2000" b="1" dirty="0" err="1">
                <a:solidFill>
                  <a:srgbClr val="660033"/>
                </a:solidFill>
              </a:rPr>
              <a:t>ApoB</a:t>
            </a:r>
            <a:r>
              <a:rPr lang="en-US" sz="2000" b="1" dirty="0">
                <a:solidFill>
                  <a:srgbClr val="660033"/>
                </a:solidFill>
              </a:rPr>
              <a:t>/ApoA1)</a:t>
            </a:r>
            <a:r>
              <a:rPr lang="ru-RU" sz="2000" b="1" dirty="0">
                <a:solidFill>
                  <a:srgbClr val="660033"/>
                </a:solidFill>
              </a:rPr>
              <a:t>           3,25  (2,81 – 3,76)</a:t>
            </a:r>
          </a:p>
          <a:p>
            <a:r>
              <a:rPr lang="ru-RU" sz="2000" b="1" dirty="0">
                <a:solidFill>
                  <a:srgbClr val="660033"/>
                </a:solidFill>
              </a:rPr>
              <a:t>Курение                                                </a:t>
            </a:r>
            <a:r>
              <a:rPr lang="ru-RU" sz="2000" b="1" dirty="0" smtClean="0">
                <a:solidFill>
                  <a:srgbClr val="660033"/>
                </a:solidFill>
              </a:rPr>
              <a:t>    </a:t>
            </a:r>
            <a:r>
              <a:rPr lang="ru-RU" sz="2000" b="1" dirty="0">
                <a:solidFill>
                  <a:srgbClr val="660033"/>
                </a:solidFill>
              </a:rPr>
              <a:t>2,87  (2,58 – 3,19)</a:t>
            </a:r>
          </a:p>
          <a:p>
            <a:r>
              <a:rPr lang="ru-RU" sz="2000" b="1" dirty="0">
                <a:solidFill>
                  <a:srgbClr val="660033"/>
                </a:solidFill>
              </a:rPr>
              <a:t>Депрессия/Стресс                               </a:t>
            </a:r>
            <a:r>
              <a:rPr lang="ru-RU" sz="2000" b="1" dirty="0" smtClean="0">
                <a:solidFill>
                  <a:srgbClr val="660033"/>
                </a:solidFill>
              </a:rPr>
              <a:t>  2,67  </a:t>
            </a:r>
            <a:r>
              <a:rPr lang="ru-RU" sz="2000" b="1" dirty="0">
                <a:solidFill>
                  <a:srgbClr val="660033"/>
                </a:solidFill>
              </a:rPr>
              <a:t>(2,21 – 3,22)</a:t>
            </a:r>
          </a:p>
          <a:p>
            <a:r>
              <a:rPr lang="ru-RU" sz="2000" b="1" dirty="0">
                <a:solidFill>
                  <a:srgbClr val="660033"/>
                </a:solidFill>
              </a:rPr>
              <a:t>Сахарный диабет                               </a:t>
            </a:r>
            <a:r>
              <a:rPr lang="ru-RU" sz="2000" b="1" dirty="0" smtClean="0">
                <a:solidFill>
                  <a:srgbClr val="660033"/>
                </a:solidFill>
              </a:rPr>
              <a:t>   </a:t>
            </a:r>
            <a:r>
              <a:rPr lang="ru-RU" sz="2000" b="1" dirty="0">
                <a:solidFill>
                  <a:srgbClr val="660033"/>
                </a:solidFill>
              </a:rPr>
              <a:t>2,37  (2,07 – 2,71)</a:t>
            </a:r>
          </a:p>
          <a:p>
            <a:r>
              <a:rPr lang="ru-RU" sz="2000" b="1" dirty="0">
                <a:solidFill>
                  <a:srgbClr val="660033"/>
                </a:solidFill>
              </a:rPr>
              <a:t>Артериальная гипертония               </a:t>
            </a:r>
            <a:r>
              <a:rPr lang="ru-RU" sz="2000" b="1" dirty="0" smtClean="0">
                <a:solidFill>
                  <a:srgbClr val="660033"/>
                </a:solidFill>
              </a:rPr>
              <a:t>  </a:t>
            </a:r>
            <a:r>
              <a:rPr lang="ru-RU" sz="2000" b="1" dirty="0">
                <a:solidFill>
                  <a:srgbClr val="660033"/>
                </a:solidFill>
              </a:rPr>
              <a:t>1,91   (1,74 – 2,10)</a:t>
            </a:r>
            <a:endParaRPr lang="en-US" sz="2000" b="1" dirty="0">
              <a:solidFill>
                <a:srgbClr val="660033"/>
              </a:solidFill>
            </a:endParaRPr>
          </a:p>
          <a:p>
            <a:r>
              <a:rPr lang="ru-RU" sz="2000" b="1" dirty="0">
                <a:solidFill>
                  <a:srgbClr val="660033"/>
                </a:solidFill>
              </a:rPr>
              <a:t>Абдоминальное ожирение               1,62   (1,45 – 1,80)</a:t>
            </a:r>
          </a:p>
          <a:p>
            <a:r>
              <a:rPr lang="ru-RU" sz="2000" b="1" dirty="0" smtClean="0">
                <a:solidFill>
                  <a:srgbClr val="660033"/>
                </a:solidFill>
              </a:rPr>
              <a:t>Чрезмерное потребление алкоголя</a:t>
            </a:r>
          </a:p>
          <a:p>
            <a:endParaRPr lang="en-US" sz="2000" b="1" dirty="0" smtClean="0">
              <a:solidFill>
                <a:prstClr val="black"/>
              </a:solidFill>
            </a:endParaRPr>
          </a:p>
          <a:p>
            <a:r>
              <a:rPr lang="ru-RU" sz="2000" b="1" dirty="0" smtClean="0">
                <a:solidFill>
                  <a:srgbClr val="006600"/>
                </a:solidFill>
              </a:rPr>
              <a:t>Физическая </a:t>
            </a:r>
            <a:r>
              <a:rPr lang="ru-RU" sz="2000" b="1" dirty="0">
                <a:solidFill>
                  <a:srgbClr val="006600"/>
                </a:solidFill>
              </a:rPr>
              <a:t>активность                  </a:t>
            </a:r>
            <a:r>
              <a:rPr lang="ru-RU" sz="2000" b="1" dirty="0" smtClean="0">
                <a:solidFill>
                  <a:srgbClr val="006600"/>
                </a:solidFill>
              </a:rPr>
              <a:t>     </a:t>
            </a:r>
            <a:r>
              <a:rPr lang="ru-RU" sz="2000" b="1" dirty="0">
                <a:solidFill>
                  <a:srgbClr val="006600"/>
                </a:solidFill>
              </a:rPr>
              <a:t>0,86   (0,76 – 0,97)</a:t>
            </a:r>
          </a:p>
          <a:p>
            <a:r>
              <a:rPr lang="ru-RU" sz="2000" b="1" dirty="0">
                <a:solidFill>
                  <a:srgbClr val="006600"/>
                </a:solidFill>
              </a:rPr>
              <a:t>Потребление овощей/фруктов         0,70   (0,62 – 0,79)</a:t>
            </a:r>
          </a:p>
          <a:p>
            <a:endParaRPr lang="ru-RU" sz="2000" b="1" dirty="0">
              <a:solidFill>
                <a:srgbClr val="006600"/>
              </a:solidFill>
            </a:endParaRPr>
          </a:p>
          <a:p>
            <a:endParaRPr lang="ru-RU" sz="2000" b="1" dirty="0">
              <a:solidFill>
                <a:prstClr val="black"/>
              </a:solidFill>
            </a:endParaRPr>
          </a:p>
          <a:p>
            <a:endParaRPr lang="ru-RU" sz="2000" b="1" dirty="0">
              <a:solidFill>
                <a:prstClr val="white"/>
              </a:solidFill>
            </a:endParaRPr>
          </a:p>
        </p:txBody>
      </p:sp>
      <p:sp>
        <p:nvSpPr>
          <p:cNvPr id="52231" name="Line 7"/>
          <p:cNvSpPr>
            <a:spLocks noChangeShapeType="1"/>
          </p:cNvSpPr>
          <p:nvPr/>
        </p:nvSpPr>
        <p:spPr bwMode="auto">
          <a:xfrm>
            <a:off x="0" y="6324600"/>
            <a:ext cx="9144000" cy="0"/>
          </a:xfrm>
          <a:prstGeom prst="line">
            <a:avLst/>
          </a:prstGeom>
          <a:noFill/>
          <a:ln w="50800">
            <a:solidFill>
              <a:srgbClr val="92D050"/>
            </a:solidFill>
            <a:round/>
            <a:headEnd/>
            <a:tailEnd/>
          </a:ln>
          <a:effectLst/>
        </p:spPr>
        <p:txBody>
          <a:bodyPr/>
          <a:lstStyle/>
          <a:p>
            <a:endParaRPr lang="ru-RU">
              <a:solidFill>
                <a:prstClr val="black"/>
              </a:solidFill>
            </a:endParaRPr>
          </a:p>
        </p:txBody>
      </p:sp>
      <p:sp>
        <p:nvSpPr>
          <p:cNvPr id="52232" name="Rectangle 8"/>
          <p:cNvSpPr>
            <a:spLocks noChangeArrowheads="1"/>
          </p:cNvSpPr>
          <p:nvPr/>
        </p:nvSpPr>
        <p:spPr bwMode="auto">
          <a:xfrm>
            <a:off x="1835150" y="6324600"/>
            <a:ext cx="6172200" cy="533400"/>
          </a:xfrm>
          <a:prstGeom prst="rect">
            <a:avLst/>
          </a:prstGeom>
          <a:noFill/>
          <a:ln w="9525">
            <a:noFill/>
            <a:miter lim="800000"/>
            <a:headEnd/>
            <a:tailEnd/>
          </a:ln>
          <a:effectLst/>
        </p:spPr>
        <p:txBody>
          <a:bodyPr wrap="none" anchor="ctr"/>
          <a:lstStyle/>
          <a:p>
            <a:pPr algn="ctr"/>
            <a:r>
              <a:rPr lang="en-US" b="1" i="1" dirty="0">
                <a:solidFill>
                  <a:srgbClr val="CCFFFF"/>
                </a:solidFill>
              </a:rPr>
              <a:t>                                                    </a:t>
            </a:r>
            <a:r>
              <a:rPr lang="en-US" b="1" i="1" dirty="0">
                <a:solidFill>
                  <a:prstClr val="black"/>
                </a:solidFill>
              </a:rPr>
              <a:t>Yusuf S. et al.</a:t>
            </a:r>
            <a:r>
              <a:rPr lang="ru-RU" b="1" i="1" dirty="0">
                <a:solidFill>
                  <a:prstClr val="black"/>
                </a:solidFill>
              </a:rPr>
              <a:t> </a:t>
            </a:r>
            <a:r>
              <a:rPr lang="en-US" b="1" i="1" dirty="0">
                <a:solidFill>
                  <a:prstClr val="black"/>
                </a:solidFill>
              </a:rPr>
              <a:t>Lancet, September 3, 2004</a:t>
            </a:r>
            <a:endParaRPr lang="ru-RU" b="1" i="1" dirty="0">
              <a:solidFill>
                <a:prstClr val="black"/>
              </a:solidFill>
            </a:endParaRPr>
          </a:p>
        </p:txBody>
      </p:sp>
      <p:sp>
        <p:nvSpPr>
          <p:cNvPr id="52233" name="Rectangle 9"/>
          <p:cNvSpPr>
            <a:spLocks noChangeArrowheads="1"/>
          </p:cNvSpPr>
          <p:nvPr/>
        </p:nvSpPr>
        <p:spPr bwMode="auto">
          <a:xfrm>
            <a:off x="4139952" y="1980456"/>
            <a:ext cx="2209800" cy="304800"/>
          </a:xfrm>
          <a:prstGeom prst="rect">
            <a:avLst/>
          </a:prstGeom>
          <a:noFill/>
          <a:ln w="9525">
            <a:noFill/>
            <a:miter lim="800000"/>
            <a:headEnd/>
            <a:tailEnd/>
          </a:ln>
          <a:effectLst/>
        </p:spPr>
        <p:txBody>
          <a:bodyPr wrap="none" anchor="ctr"/>
          <a:lstStyle/>
          <a:p>
            <a:pPr algn="ctr"/>
            <a:r>
              <a:rPr lang="ru-RU" sz="1600" b="1" dirty="0">
                <a:solidFill>
                  <a:schemeClr val="accent5">
                    <a:lumMod val="50000"/>
                  </a:schemeClr>
                </a:solidFill>
              </a:rPr>
              <a:t>ОР     (99% ДИ)</a:t>
            </a:r>
          </a:p>
        </p:txBody>
      </p:sp>
      <p:sp>
        <p:nvSpPr>
          <p:cNvPr id="52229" name="Rectangle 5"/>
          <p:cNvSpPr>
            <a:spLocks noChangeArrowheads="1"/>
          </p:cNvSpPr>
          <p:nvPr/>
        </p:nvSpPr>
        <p:spPr bwMode="auto">
          <a:xfrm>
            <a:off x="228600" y="228600"/>
            <a:ext cx="8534400" cy="990600"/>
          </a:xfrm>
          <a:prstGeom prst="rect">
            <a:avLst/>
          </a:prstGeom>
          <a:noFill/>
          <a:ln w="9525">
            <a:noFill/>
            <a:miter lim="800000"/>
            <a:headEnd/>
            <a:tailEnd/>
          </a:ln>
          <a:effectLst/>
        </p:spPr>
        <p:txBody>
          <a:bodyPr wrap="none" anchor="ctr"/>
          <a:lstStyle/>
          <a:p>
            <a:pPr algn="ctr"/>
            <a:r>
              <a:rPr lang="ru-RU" sz="2400" b="1" dirty="0" smtClean="0">
                <a:solidFill>
                  <a:srgbClr val="002060"/>
                </a:solidFill>
              </a:rPr>
              <a:t>9 факторов риска, определяющих риск </a:t>
            </a:r>
          </a:p>
          <a:p>
            <a:pPr algn="ctr"/>
            <a:r>
              <a:rPr lang="ru-RU" sz="2400" b="1" dirty="0" smtClean="0">
                <a:solidFill>
                  <a:srgbClr val="002060"/>
                </a:solidFill>
              </a:rPr>
              <a:t>инфаркта миокарда во всем мире</a:t>
            </a:r>
          </a:p>
          <a:p>
            <a:pPr algn="ctr"/>
            <a:r>
              <a:rPr lang="ru-RU" sz="2400" b="1" dirty="0" smtClean="0">
                <a:solidFill>
                  <a:srgbClr val="002060"/>
                </a:solidFill>
              </a:rPr>
              <a:t>(5 континентов, </a:t>
            </a:r>
            <a:r>
              <a:rPr lang="en-US" sz="2400" b="1" dirty="0" smtClean="0">
                <a:solidFill>
                  <a:srgbClr val="002060"/>
                </a:solidFill>
              </a:rPr>
              <a:t>52 </a:t>
            </a:r>
            <a:r>
              <a:rPr lang="ru-RU" sz="2400" b="1" dirty="0" smtClean="0">
                <a:solidFill>
                  <a:srgbClr val="002060"/>
                </a:solidFill>
              </a:rPr>
              <a:t>страны)</a:t>
            </a:r>
            <a:endParaRPr lang="ru-RU" sz="2400" b="1" dirty="0">
              <a:solidFill>
                <a:srgbClr val="002060"/>
              </a:solidFill>
            </a:endParaRPr>
          </a:p>
        </p:txBody>
      </p:sp>
    </p:spTree>
    <p:extLst>
      <p:ext uri="{BB962C8B-B14F-4D97-AF65-F5344CB8AC3E}">
        <p14:creationId xmlns:p14="http://schemas.microsoft.com/office/powerpoint/2010/main" val="2898475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662" y="1268273"/>
            <a:ext cx="5324475"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6"/>
          <p:cNvSpPr>
            <a:spLocks noChangeArrowheads="1"/>
          </p:cNvSpPr>
          <p:nvPr/>
        </p:nvSpPr>
        <p:spPr bwMode="auto">
          <a:xfrm>
            <a:off x="516017" y="1628800"/>
            <a:ext cx="252040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ru-RU" altLang="ru-RU" b="1" dirty="0"/>
              <a:t>Суммарный риск может быть </a:t>
            </a:r>
          </a:p>
          <a:p>
            <a:pPr algn="ctr"/>
            <a:r>
              <a:rPr lang="ru-RU" altLang="ru-RU" b="1" dirty="0"/>
              <a:t>значительно повышен при незначительных отклонениях от </a:t>
            </a:r>
          </a:p>
          <a:p>
            <a:pPr algn="ctr"/>
            <a:r>
              <a:rPr lang="ru-RU" altLang="ru-RU" b="1" dirty="0"/>
              <a:t>нормы отдельных факторов риска</a:t>
            </a:r>
            <a:r>
              <a:rPr lang="ru-RU" altLang="ru-RU" dirty="0"/>
              <a:t> </a:t>
            </a:r>
          </a:p>
        </p:txBody>
      </p:sp>
      <p:sp>
        <p:nvSpPr>
          <p:cNvPr id="5" name="Rectangle 2"/>
          <p:cNvSpPr txBox="1">
            <a:spLocks noChangeArrowheads="1"/>
          </p:cNvSpPr>
          <p:nvPr/>
        </p:nvSpPr>
        <p:spPr>
          <a:xfrm>
            <a:off x="323528" y="16024"/>
            <a:ext cx="8051125" cy="14128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2800" b="1" dirty="0" smtClean="0">
                <a:solidFill>
                  <a:schemeClr val="accent5">
                    <a:lumMod val="50000"/>
                  </a:schemeClr>
                </a:solidFill>
              </a:rPr>
              <a:t>Факторы риска усиливают действие друг друга</a:t>
            </a:r>
            <a:endParaRPr lang="ru-RU" altLang="ru-RU" sz="2800" b="1" dirty="0">
              <a:solidFill>
                <a:schemeClr val="accent5">
                  <a:lumMod val="50000"/>
                </a:schemeClr>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812" y="3660125"/>
            <a:ext cx="1420813"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018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p:cNvSpPr>
            <a:spLocks noChangeArrowheads="1"/>
          </p:cNvSpPr>
          <p:nvPr/>
        </p:nvSpPr>
        <p:spPr bwMode="auto">
          <a:xfrm>
            <a:off x="0" y="6196045"/>
            <a:ext cx="9144000" cy="692150"/>
          </a:xfrm>
          <a:prstGeom prst="rect">
            <a:avLst/>
          </a:prstGeom>
          <a:solidFill>
            <a:schemeClr val="tx2">
              <a:lumMod val="20000"/>
              <a:lumOff val="80000"/>
            </a:schemeClr>
          </a:solidFill>
          <a:ln w="9525">
            <a:noFill/>
            <a:miter lim="800000"/>
            <a:headEnd/>
            <a:tailEnd/>
          </a:ln>
          <a:effectLst/>
        </p:spPr>
        <p:txBody>
          <a:bodyPr wrap="none" anchor="ctr"/>
          <a:lstStyle/>
          <a:p>
            <a:pPr algn="ctr"/>
            <a:r>
              <a:rPr lang="ru-RU" sz="1600" dirty="0" smtClean="0"/>
              <a:t>Национальные рекомендации «Кардиоваскулярная профилактика 2017»</a:t>
            </a:r>
            <a:endParaRPr lang="ru-RU" sz="1600" dirty="0"/>
          </a:p>
        </p:txBody>
      </p:sp>
      <p:sp>
        <p:nvSpPr>
          <p:cNvPr id="16386" name="AutoShape 2" descr="data:image/jpeg;base64,/9j/4AAQSkZJRgABAQAAAQABAAD/2wCEAAkGBxQQEBUUDxQVFBUVFBcVFBUWFxQXFhYXFRUWFhgUFBUYHSggGBolGxQUITEhJSkrLi4uFyA0ODMsNygtLisBCgoKDg0OGxAQGiwkICQsLCw0LCwsLCwsLCwsLCwsLCwsLCwsLCwsLCwsLCwsLCwsLCwsLCwsLCwsLCwsLCwsLP/AABEIAM8A8wMBEQACEQEDEQH/xAAcAAEAAQUBAQAAAAAAAAAAAAAABgECBAUHAwj/xABCEAABAwICBgcEBwcEAwEAAAABAAIDBBEFIQYSMUFRYQcTIjJxgbFSYpGhFCNCcoKiwTNDkrLC0fAkU2OTg+HxFf/EABsBAQACAwEBAAAAAAAAAAAAAAAEBQECBgMH/8QANxEAAgEDAgMFBwIGAgMAAAAAAAECAwQRITEFElETIkFh4QYycYGRobEU0SMzQlLB8HLxJDRD/9oADAMBAAIRAxEAPwDuKAIAgCAIAgCAIAgCAIAgCAIAgCAIAgCAIAgCAIAgCAxJ8RjY7Vc8B3Dx48F4zuKcHiT1PSNKcllIyWOBFwbjkvVSTWUebWNC5ZAQBAEAQBAEAQBAEAQBAEAQBAEAQFr3gbSB45LGUjKTexjPxKEd6WMeL2D9VhzivE3VCq9ov6MMxGF3dljPg9p/VFOL8TLoVFvF/QyWvB2EHwWU0zzaa3LlkwEAQBAEAQBAafGsW6v6uLOQ/Bo4nnyUG7u1SXLH3iTb2/Pq9iOtZqjWfmTmSdpKo223llqsJYRhS6TmlcHA6zftMvtHLgeakW9xKk9Njxq0Y1N9+pPcNrmVETJYjdj23B/Q8CDlZdBCanHmRUyi4vDMpbGoQBAEAQBAEAQBAEAQBAUQGlxnSimpMpZBrew3tP8AMDZ52XhVuadP3mTrXhtzc6046dXoiF4n0mSOypoWsHtSHWP8DbAfEqvqcSf9COit/ZmK1rTz5L92Rmu0prJu/USAcGHqx4di2Shyu6st5FvR4TZ09qa+ev5NRK8vN3kuPFxLj8SvFyk9WyfGnCGkUl8EWao4IemWUIHBDOWXwyuYbxucw8WktPxC2U5R2Z5ypQl70U/ikbei0trIbalQ9wG6S0g/Pc/Ar3hd1Y+JX1uD2VXeml8NPQlGFdJ7xYVUIcN74jY/wOJB/iUuHEf70U1x7MrehP5S/f0Jtg2ktNV/sJAXew7svH4Tt8Qp9OvCp7rOeuuH3Fs/4kdOu6NuF7EIqgCA0+OYv1XYjzkPwaOJ58lBu7tUliPvEq3t3U1exHouxdz8ybkk7STvJVG228ss+XTCNFjmMADLLL/LIkZSwQ2aV0zuSyZOp9FzXtppGuvqiS7PNo1gOV7fEq44c24NPqVl7jnJqrEhhAEAQBAEAQBAEAQAoDWY3jkNGzWnda/daM3OPBrd/jsXlVrRpLMiVa2da6ny0lnz8Ecx0g06nqbtivBHwae2R7z93gPmqevfTnpHRHY2PAaFDvVO9L7IihUFvO5epJaIohsEBRZQKFAEBQlAUQBAAbZjIjMEZEHiDuWybWqMNJrDJho70gT09m1F54+JP1gHJ32vA/FTqN9OGktUc/fez9Gt3qPdl9vQ6hguMw1cevA8OG8bHNPBzdoKtqdWNRZizjrm0rW0+SrHH+TwxvF+q7Eech+DRxPPkot3dqksR942t7d1Hl7EdZHqguecznc5kniqNtt5bLNNLRGmxnEgGkA58NmSwhnUhcsplfnsvuW5sSzRPRg1TgSC2JvedvJ9lp3nnuUi2tpVXnwI1xXVNYW51Wlp2xsDIwGtaLABX0IRgsRKpycnlnstjAQBAEAQBAEAQBAUQEU0w0wZRgxxWfOR3fssvvfb+X0UK6u1S0W5c8L4RO7fNLSHXr8Dk9dWyTvMkzi952k+gGwDkFSTqSnLMmd1b29OhBQprCMdaHuUQBAUusoHpBTvk/Zsc/7rXO9At1CT2R5TrU6fvyS+LM5mjtW4XFNN/wBbv1C9FbVX/SyM+JWi3qx+ok0dq2jtU03/AFuPoFh29Vf0sR4laPRVY/U108Do/wBo1zPvNLfVaOEluiVCrTn7kk/gzzWp6BAUQBDKJBojTTCYSxPdGG7x9v3bHIt8fXZtGrKm8xZS8XrUXT7KSUn+CddWGm5NztJO87SbrRtt5ZzieF0NFjmMWFr7EwEsEQqql07hfYP8uspYCJXopot9KdexbE22s/j7refE7lJtraVZ5exHuK6prC3Op0tO2NgZGA1rRYAbAFfQhGCxEqnJyeWey2MBAEAQBAEAQBAEBRARHTnSwUjeqhIM7h/1tP2jz4DzUK7uuyXLHcu+EcKd1Lnn7i+/kckkkLiXOJLibknMkneSqJycnlneQgoJRisJFqwblEBfDE57g1jS5xNg1oJJ8AFtGLk8I0nUjCPNJ4XmTTBOjiaSzqp3Ut9htnP8zsb81Y0uHyes3g5y79pKcO7QXN5vRE2wzQ2jgtqwh7vak7Z+eQ8grCna0obI5y44td13rNpdFob1kYaLNAA4DIL3SwV7bbyy4LJgFAWyRBws4Bw4EAj4FYwjKbTymR/FNCaOe94hG72ouwfgMj5hR52lKfgWVvxi7oPSeV0epBsc6OJ4rupnde32TZsg8tjvl4KBV4fKOsNTpLP2jo1O7WXK+vh6ELkYWktcC1wNiCCCDwIOxQHFp4Z0UJRksxeV5G1wLBjO7Wdkwfm5DlzWrZXX9+qK5I+9+Ce08DYmjIAAZBanMSk5PLNXi+KFmzh8kNGskMq5XSvOtxWxklGh+izql2s67YmntO4+63nz3KTbWzrS8iNXrqmsLc6vS07Y2BkYDWtFgBuV9CEYLCKpycnlnstjAQBAEAQBAEAQBAEBpNLMebQ05fkXu7MbeLuJ5DaVHuK6owz4k/h1jK8rKC28X5HE6modI9z5CXPcdZxO8neuelJybbPo1KlClFQgsJaHktT1KIAgOh9GOKU7SYXMayd17Sb5R7NzsI4bCrawrQxytYf5OR9obW4b7VSbh0/t/wB6nSQrU5MqgCAIAgCAIChQEQ02oKaezXsDphaz25Oa3g4jaDw88lV39Smly/1Fvwy5uKD7ksR6GHSxiFuQAsLAW2eCqCTNuTbe5pcYxcNuspGGRKorXzO2kBZwYR44riQgbnYyEdlvD3nW3eq9aNFzeuxIo0XP4HZ9BcbiraKN8ADNUaj4x+7eNreY3g7wVf0uXl7qKG7oypVXGRIl6kcIAgCAIAgCAIAgCAte4AEk2AFyeSZxqFq8HD9LscNbUueD9W3sxD3Qe94uOfw4Lnbqt2s8+CPovCrFWlBJ+89X+3yNKoxalEAQFwCxkwerBbMZEbCMiOYKxzHnJJrDOo6E6XdeBDUm0oya8/vBwPv+qu7O9U+5Pf8AJxPF+E9g+1pLu+K6ehNLqyKAqgCAIAgCAwMUlk1S2AtEh2F1yG87DaVpUUnHEdzaPKn3iE1Uc9IdaqaHgn9o3O5PHnyK5+vbVacsy18y2pVYTWI6GvxXGWvbrNItbM3yXgeq0IrLUda4i5tnbmhsY2KYgymYAGgyEdkcPecOHqvalRc3l7HtSoubz4EPmlc9xc83JNySrBJJYRaQgksIlvRppKcPqxrn6mWzJRuGfZk/CT8CV6UqnLIicQs+3pZW619D6KaclYHIlUAQBAEAQBAEAQBAQ3pMxfqKXqmGz5yW8xGO+fO4b+JQr6tyU8LxL3gFn21xzyWkdfn4HJFQneBDJk4bQvqJmRRi7nusOXFx5AXPkvSlTdSSiiPc3EKFJ1J7L/cGVjmCSUUxjmHNjx3Xt4jnxG5bXFGVKWGeFlf07unzw+a8UYTQozJbZ6NatWatnozLMZEbLbRzBWM4POSTWGdM0L0r660NQbSgWY7dJyPv+qvbG+VTuT3/ACcZxXhXYN1aS7vTp6EyurQoiqAIAgMeontk3veiAsjYGC7tqA0GkGJtLC11i0ixBzBHBYlFNYZmLw8o41ikD4amwJ6mU9nlyPhl4hVV1bxgsotLerzrzJdotorJVXIOo0AjXIuNa2QA352vyUW2tnWefA3rV40t9TmOMUssU8kdTfrWPLX34jeOVrEcrKa48vdL2hKM4KUdmYzQtWyVFHoAtT1SPoDoqx41dC1rzeSA9U7iWgdhx/Dlfi0qxoT5onG8VtuxrtraWpNF7FaEAQBAEAQBAEAKA4r0gYl9Ir5LG7YrRN4dnvHx1i4eQVBfVOerjpofQeBW3Y2ifjLX9vsRxQy5CGDpvRXgobG6peO0+7I+TAe0R4uH5Vc8Po4jzvxOM9or1zqK3i9I6v4+hL8cweOrhMco5tcO8x25zSptajGrHlkUVpd1LaoqkH6o47jeCyUcpjlHNjh3XjiOfEblzdxRlSlyyO+sr6ndU+eG/iuhhgKMyU2XgLBq2Xty2ZcCNo5hYzjU1aTWGdI0O0q64CGoNpNjXf7nI+96q/sb9VP4c9/ycdxXhTot1aS7vTp6EwBVqUZVAYlZWavZbm705lAWw2aLnbzQGlxvFw0HNAQ2aV0zrnYgNlTaJfTWtD+yxsjXF282vdreZvt3LxrUlUSR60qjpvKOg01M2NgZG0Na0WAGwL0hBQjyo85ScnlnK+m3R3JlbGMxaKa3A9x587t828FHuIacxe8FuO86L+KOSAKFk6ZIussG5OOiHFvo+ICMmzahpjPDWHaYT8C38akW0sTx1KjjVv2lvzreOvyO9BWBx5VAEAQBAEAQBAY2I1QhhkkOxjHP/hBP6LWcuWLfQ9KNN1akYLxaX1Pn18hcS52ZcSSeZzK5iTy22fU4QUIqK2RatTc9KaAyPaxvee4MHi4gD1W0I80kjzq1FTpuo9km/ofQGH0jYYmRs7rGho8hZdPCKjFJeB8trVXVqSnLdvJkrY8zX41hEdXEY5Rza4d5p3OaV41qMKseWRItbqpbVO0pv1ORYzg8lJKY5Rza4d144j9RuXM3FCVGXLI7yzvad1T54fNdDCAUYlMvCwYLHSW2ZW2EbuYW0cp5RhrKwzouhel4ntBUG0uxjjsk5H3/AFXQ2V72i5J7/k5DivCnRbq0l3fFdPQlFbWavZZm4/LmVZlEYkbAwXdt2/8A1AaPGsX1b2P+ckBF3VDp3XOxASPR/AzKbuyYNp48ggJtFGGgBosBkAgL0BgY9hraqmlhfskY5vgSOyfI2PktZRysHrRqunUU14M+XpoixzmuFnNJa4cCDYj4hVTWHg+gU5KUVJeJaFg9MHvRVJikZIzvRva9viwhw+YRPDyaVKanBxfimfU1LMJGNe3Y5ocPBwuPVW6eUfOpRcW4vwPVZMBAEAQBAEAQEb6QqjUw6b3tVn8TgD8rqLeSxRbLTgtPnvYJ+Gv0RxZc8fRiiGCSdHdL1uIxX2MDpD+Fth83NPkptjDmqp9Cm49VdOzljxaX+/Q7Sr4+flUAQGvxnCY6qIxyjm1w7zTuc0rwr0IVo8siRa3VS2qc8P8As5PjOESUkupKObXDY8cRz4jcuYuLedGXLI7mzvad1Dnj810Na968EiYY0j16pGTFkmtmDYjMEZEHiOa9YLDGM6M6FoPpg2b6mpNpvsPP73kT7fqr21uedcstzkeLcIdFutSXd8V09Db41i4aDmpxz5DppXTO5ICS6MYGZHaxyYNp48ggJ7FGGgBosBkAgL0AQFCgPnTpIoeoxSoAFg5wkH/kaHH8xcq2vHE2dxwqp2lrF9NPoRqy8CywVCGT6O6PKrrcLpXcItT/AKiY/wChWlF5ppnBcSp8l1UXnn66kiXqQQgCAIAgCAICGdKr7ULRxmZ8muP6BQOIP+F8y/8AZyObvPSL/wAHJFSYO7KEoCddEcV6qZ29sIH8bwf6FZcNj3mzmPaeeKNOPVv7L1Oqq4OMCAIAgNfjOEx1URjlHNrhtafaaV416Ea0eWRItbmpbVFOH/Zx3SHCpKOUxyjiWOHde3iP1G5c3WtpUZcrO7sryndU+aHzXQ0csixGJMW5hTSr2jE2wYjpc7jIjMEbiN4UiKwZeGsMk+E44agiOZ3b2A+34+96qyoV+ZcstzjOLcJ7FurSXd6dPQnujeAGY3dkwbTx5Dn6KWUBPoYQxoa0AAZAID0QBAEAQHDumuG2IMd7VOz5PkH9lAutJHW8AlmhJdGQBRS/wVCwbJHeuiF98LYPZkkH5y79VZW38s4fjaxeS+CJqpBUhAEAQBAEAQEI6WR/o4zwnb/I9V/EF/CXxOh9m3/5T/4v8o5OSqU7kICfdEB+vqB/xs+Tnf3Vrw3eRy3tR/Lp/F/hHUVanHBAEAQBAaLSiiiqojDILk5hw2xnc4Hjy3715VaMaseWRJtLqdtUVSH06nE9JMJlopermG3Njx3Xt4t/UblSzoOnLDO9sr2ndU+aHzXQ0Msl1sokw8SVsatlodZbHnLD0Z2boy06bO1tLUkNlaLRuyAlA3HhJ67dqsKFbm7r3OO4pwvsW6tL3fwdIBUkpCqAIAgCA4r03u/10I4U4+ckigXfvI6z2eX8Kfx/wc6soh0WC4BDZI7p0Ottho5zSH0H6Kxtv5Zw/HXm7fwROVJKcIAgCAIAgCAiPShFrYeT7Mkbvnq/1KHfrNFl37Pz5b1LqmvsceVCd+UJWQTLopqNWuc324XDza5pHy1lYcPeKjXkc97S082sZdJflHXlcnDBAEAQGFW1mr2Wd4/LmeaAxGMDBd23bzQEW0ydFURGOUXG1pG1pGxzTuPqtKlNVFhkq0u6ltUU4fTqccr6N0LtV34XbnDiP7KrqU3B4Z3Vpe07mnzw+a6GJdaklstJQ82yjXkEEEgg3BGRBGwg7isnnJJrDO19Gun4qg2mrHWnGTHnISgbjwf6qfRrc2j3OT4lwx0X2lP3fx6HR1JKYIAgKFAcI6XqkPxNwH7uKNh8bF/9YVbdPMzteAw5bXPVshVlHLvBUBYNjv3RVBqYVDf7Rkd8ZXgfIBWlsv4aOB41JO8njy/CJcvcqwgCAIAgCAIDT6X0nXUM7Bt6tzh4s7Y+bQvG4jzUpLyJvDqvZXVOfmvvocHuucPppRDBtdFq76PWwSE2AkAd9192E/BxPkve2nyVUyDxOh21pOHjjK+Wp3sLoj5oVQBAYdbWavZZm705lAYbGBou7MnPPegNHjWLhoOaAh0srpnZ7EBuMP0RbXMLZQWs9sd4O9y+9aVIKawyTa3VS2nzwfqcy0o0elw+cxTjLMxvHdkb7TeB4jd8Ca2dNweGdraXsLmnzR+a6GlK0JDZRDBexxBBBIINwRkQRsIO5M4M8qawztnRtp+KoCmq3WnGTHnISgbj/wAnqp9GvzaPc5PifDHRfaU13fwdGUkpQgLXG21AfM2kmIfSayebc+Rxb929m/lAVRUlzTbPo1jR7K3hDojWrzJZVYMn0zoxRdRRU8R2shYHfe1RrfO6uaaxFI+a3dTtK85rxb/Js1uRwgCAIAgCAICjxcWOw5FAnjU+e8ZoTT1EsR/dvc0fdvdp82kHzXN1ock3E+oWVdV6EKnVffxMNeRKBQwdz0Kxf6XRxvJu9o1JPvNyv5ix810VvU7SmmfNuKWjtrqUPDdfBm+XuV5h1tZq9lne9OZQGGxgaLu27eaA0eNYuGg2KAh00rpnXOz1QEj0bwAzG7smDaePIc0BPoYQxoa0WAyACA1ukmARV8BinGW1rh3mO3OaePrsWk4KawyRbXM7eanB+p886UaOzYfOYpxlmY3juyN9pvA8Ru+BNdODg8M7O0u4XMOaPzXQ09l5ktIuCGyRcxxBuDYg3BGRBGwgoZ5U1hnaujbT4VIFPVm04yY85CUDcff9VOoV+buvc5LinC3Qfa013fx6HRbqUUZFekrGvolBJY2fL9VHxu4HWd5N1j42XjXnywZZcKtu3uUnstWfPyqjv0AsGcG50Swz6VWwRWuHSAu+43tOv+FpHmvSlHmmkROIVuwtpz8vu9j6SCuD5wVQBAEAQBAEAQBAcr6WMK1Jo6hoykGo/wC+wdk+bcvwKp4hTw1NeJ2Xs1dc1OVB7rVfB7/f8kCVYdQUQEr6O8f+iVOpIbRTWaeDX/Zd+h8RwU6yr8k8PZlFx6w/UUe0gu9H8eKOtVtZq9lmbv5eZV2cEYrGBgu7ac896A0WN4uGg5oCHTSumdns/wAzQEj0bwAzG7smA5nifZCAn0EQY0NYAABYAID0QBAarSTAIa+AxTjLa1w7zHbnsO4+uxaTgprDPe2uZ281OD9T550n0dmw+cxTi4OccgHZkb7TeB4jd8Ca2pBweGdtZXcLmHNH5roakBeZNSKobFzHEEEEgg3BGRBG8FYyZ5U1hnaejjT0VIFPVuAmAsx5sBKBuPB/qrChX5u7Lc4/ivCXQfa0l3enQgnSPpJ9Oqz1ZvDFdkfBxv2pPMgW5AKLcVeeWmyL7g9j+mo5ku9LV+XRETCjlukXAIbYOpdC2D9qWqcNn1MfibOeR+UX8VNs4byOV9o7pd2gvi/8HWAp5yoQBAEAQBAEAQBAarSXBxWU0kJyLhdh9l7c2n4/K68q1PtIOLJdjdSta8aq8N/h4nBZonMcWvFnNJa4HcQbEfFc7KLi8M+mQnGcVKOqepYtTckWiujJq3a8gIhBz3F/ujlxKnWlq6j5nsUXF+Lq1j2dP339jq8MQjbc7h5q6SwcG3l5ZpMbxcNBzWTBDppXTOvuQEj0bwAzG7smDaePIICfQxBjQ1osALAID0QBAEAQGq0kwGKvgMU4y2tcO8x257Tx9di0nBTWGSLa6nbTU4P1PnvSfR2XD5zFOMjnG8d2RvtN4HiN3wJrKlNweGdxZXlO5p80fmuhqbLzZNSKgIbpFwWDOCqwbIqAsGyRk0FI+aRkcQu97g1o5k2+CzFOTwjSrVjRg5yei1Po/R/Cm0lNHCzYxtifacc3OPMkkq5hDlioo+aXVxK4qyqS8TZLc8AgCAIAgCAIAgCAIDmPSjo5qu+lxDI2E4G47GyegPkqu+of/RfM672d4iv/AFpv/j/lfsR3RTRp1W7XeCIQfN5H2Ry4ny8I9rauo+Z7Fhxbi8bWPZ09Zv7HVaanbCwAAAAWAGyw3BXaSSwjg5zc25SeWzTY3i4aDn/6WTUh00rpnZ7P8zQEj0bwAzG7smA5njyHNAT6CEMaGsFgBYAID0QBAEAQBAEBqtI8Bir4DFOMtrXDvMduc07j67FpOCmsMkWt1UtqinB+p8/aTaPS4fOYphkc43gdmRvtN58Ru+BNXUpuDwzvLK8p3VPmh810NQvMmlQFgykXBYN0i4BDZI6x0R6L6o+mTDNwLYAdzTk6Tz2DlfirC0pYXOzj/aDiHO/08Htv8enyOoBTTmAgCAIAgCAIAgCAIAgNRieIxFzqa7XSOZ2ozY2Y64u4c81q8bM2i3FqSeqPOmp2xMAAAAFgBuA2WWUsLC2E5SlLmlq2abGsXDQc1k1IdNK6Z2exAYeO4wyiZYWdK4dhvAH7T+XqvKpVUV5k6ys5V5ZfuoaGdKklOBFXN62PdI0ASMud7cg8Z8j4rxhXa94s7nhMZa0tH0OwYLjkFYzXppWyDfY9pvJzTm0+IUmMlLYo6tCpSeJrBsLrY8iqAIAgCApdAa3G8ego2a1TK1nAE3c77rRmVpOcY7s97e2rV5ctOOTjmn2nf/6AEUUQbE12sHPAMhIyuNzBtyGZ47lAr3HPolodfwvhP6Z9pOXe6Lb1ISopelwCwbJFUM7Ew6PtDzXy68oIp4z2z/uEZ9W39TuHMqRb0Od5exTcX4orWHJD339vM7tFGGgBosALADIADYAFaI4Jtt5ZesgIAgCAIAgCAIAgCA1eNYj1QDWEa7tm/VG9xHosZMkNx2hkcWzxPtURklusey8G2sx/I2FuFvhjcyauXTWRr+qq2dW4jWaQ4Pa4DI6rhvFxcHcVjLQ3MSWV0zrnZ/ma3NTDx3GW0TLCzpnDsM3N99/Llv8AmvKpVUSfZWUq7y9Ec5qJ3SPL5HFznG7nHaSoLeXlnU0qaguWOxRoWrZ7xiZNJUvicHxPdG4bHMJa4eBCwm1sbypQmsSWSa4P0p10NhKWVDR/uCz7cnst8wV7RuZrcrK3BLeescx/BLKLpjhI+vppWH/jcyQfm1F7K6j4or58Aqp9ySfx0NrF0q0BGZlbyMZ/QlbfqYEZ8Eu09En8xL0q0DRkZXchHb+YhP1MDMeCXbeyXzNTW9MMQH1FNI4/8jms/l1l5u7XgiXT9nar9+aXw1/YiuL9JtdPcRuZA07ox2rc3uufMWXjO6nLbQtLfgVtT1lmT89iITzukcXSOc9x2ucS5x8Scyozbe5cwpxgsQWF5HmsHokXALBskVQzsSvQjQyTEHhzrsgae3JvdbayPieewfJSKFB1Hl7FRxPi0LSPLHWb8OnmzumH0McEbY4WhjGCzWjd/c81aRiorCOEq1JVZuc3lsylk8wgCAIAgCAIAgCAICP6S6QiD6qGzp3NJDcjqCxs94vxyA3nlcoERSgmYbuklc8nWIL3DtNyLidgIBIbe27gVqbHniuJhoN3AGxt5DIIDnGmHWSQl4BBYWyM4gXHaHkVkwdI0Dwg1UTJD+zt3uI9kLC2DND0gdGkzHvqKMunY4lz4znKz7vtt5DMWG1RqtJ7ovrDiFPCpz0/BzTUsc8rZW/uorL+Czqi4BanukXBYNioQzgqFg2RVGbJFQsGyRcENgsGSoCwbJFwCwZSL2MJIABJJsAMySdwG9NzLaisyZ0jQ3ozfIWy14LGbRDse775HdHLb4KbRtc6zOZ4lx+Mc07fV/3fsdapqdsbAyNoa1os1rQAABuACnpY2OSnJzblJ5bPVZNQgCAIAgCAIAgCAIAgOR9K1L9HroqnLVlj6tzLd8xm5DyTYZFlvu/EEYja+KSHVu17S1rQG5PaCMmuzPsHPLZsvZamxY3qgxxLrx2a6Nr8wAbg6t8yNh25ckBvsF0NbVtLahr2whpbvaXBwDtVjtuqL97/AAZMHRKGiZBG2KFoYxjQ1rRsAG5ZMHvZARfSnQSlr7ue3q5f92OwcfvjY/zz5heU6UZE614hWt9IvK6M5TpB0Z1lLcxtFRGPtRX17e9Ftv8Ad1lEnbyjtqdHbcYoVdJPlfnt9SHPjLSQ4EEZEEWI5Ebl4PQtoyUllPQpZam6KobJFQsGyRcAhskFgyXALGTZI9Ioi9wa0FzjkGtBJPgBmVlJvYxKUYLMnheZM8A6Naups6YfR2cX5vPhGM/4rKRC1nLfQprrj1vR0p95+W31OpaNaG0tCLxM1pN8r7F/luaPBTadGMNjlrzidxdPvvC6LYkNl7FeVQBAEAQBAEAQBAEAQBAEBptLsDbX0csDrazmkxuP2ZAOw74/IlAcLPR3isbJHmIsEYu4RzAmUbbRtYT1lrZh1t1rpgzk6D0e6IzPa6bFWk3sIoX2bYZ3e9jQM+APE8UwYydLAQFUAQBAUsgMDFMEp6oWqYY5OBc0Fw8HbR5FayhGW6PWlXqUvck0RHEOiiikziMsPJrtZvweCfmvGVtB7aFpS45cx97D+PoaGp6HHfuqpp4B8ZHzDj6Lydp0ZOh7RJe/T+jMF/RDVDZLAfOQf0rT9JLqe8faKj4wZVnRFVb5YB5yH+lP0kupl+0VHwgzPpuh51/raocwyMn5l36LZWfVnjP2k/tp/Vm/w7osoo85OtmPvP1R8GAeq9Y2sFvqQKvHrufu4j8F+5LcNweCmFqeKOPjqtAJ8TtPmveMIx2RVVa9Wq81JN/FmbZbHkVQBAEAQBAEAQBAEAQBAEAQBAEAsgCAIAgCAIAgCAIAgCAIAgCAIAgCAIAgCAIAgCAIAgCA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8" name="AutoShape 4" descr="data:image/jpeg;base64,/9j/4AAQSkZJRgABAQAAAQABAAD/2wCEAAkGBxQQEBUUDxQVFBUVFBcVFBUWFxQXFhYXFRUWFhgUFBUYHSggGBolGxQUITEhJSkrLi4uFyA0ODMsNygtLisBCgoKDg0OGxAQGiwkICQsLCw0LCwsLCwsLCwsLCwsLCwsLCwsLCwsLCwsLCwsLCwsLCwsLCwsLCwsLCwsLCwsLP/AABEIAM8A8wMBEQACEQEDEQH/xAAcAAEAAQUBAQAAAAAAAAAAAAAABgECBAUHAwj/xABCEAABAwICBgcEBwcEAwEAAAABAAIDBBEFIQYSMUFRYQcTIjJxgbFSYpGhFCNCcoKiwTNDkrLC0fAkU2OTg+HxFf/EABsBAQACAwEBAAAAAAAAAAAAAAAEBQECBgMH/8QANxEAAgEDAgMFBwIGAgMAAAAAAAECAwQRITEFElETIkFh4QYycYGRobEU0SMzQlLB8HLxJDRD/9oADAMBAAIRAxEAPwDuKAIAgCAIAgCAIAgCAIAgCAIAgCAIAgCAIAgCAIAgCAxJ8RjY7Vc8B3Dx48F4zuKcHiT1PSNKcllIyWOBFwbjkvVSTWUebWNC5ZAQBAEAQBAEAQBAEAQBAEAQBAEAQFr3gbSB45LGUjKTexjPxKEd6WMeL2D9VhzivE3VCq9ov6MMxGF3dljPg9p/VFOL8TLoVFvF/QyWvB2EHwWU0zzaa3LlkwEAQBAEAQBAafGsW6v6uLOQ/Bo4nnyUG7u1SXLH3iTb2/Pq9iOtZqjWfmTmSdpKo223llqsJYRhS6TmlcHA6zftMvtHLgeakW9xKk9Njxq0Y1N9+pPcNrmVETJYjdj23B/Q8CDlZdBCanHmRUyi4vDMpbGoQBAEAQBAEAQBAEAQBAUQGlxnSimpMpZBrew3tP8AMDZ52XhVuadP3mTrXhtzc6046dXoiF4n0mSOypoWsHtSHWP8DbAfEqvqcSf9COit/ZmK1rTz5L92Rmu0prJu/USAcGHqx4di2Shyu6st5FvR4TZ09qa+ev5NRK8vN3kuPFxLj8SvFyk9WyfGnCGkUl8EWao4IemWUIHBDOWXwyuYbxucw8WktPxC2U5R2Z5ypQl70U/ikbei0trIbalQ9wG6S0g/Pc/Ar3hd1Y+JX1uD2VXeml8NPQlGFdJ7xYVUIcN74jY/wOJB/iUuHEf70U1x7MrehP5S/f0Jtg2ktNV/sJAXew7svH4Tt8Qp9OvCp7rOeuuH3Fs/4kdOu6NuF7EIqgCA0+OYv1XYjzkPwaOJ58lBu7tUliPvEq3t3U1exHouxdz8ybkk7STvJVG228ss+XTCNFjmMADLLL/LIkZSwQ2aV0zuSyZOp9FzXtppGuvqiS7PNo1gOV7fEq44c24NPqVl7jnJqrEhhAEAQBAEAQBAEAQAoDWY3jkNGzWnda/daM3OPBrd/jsXlVrRpLMiVa2da6ny0lnz8Ecx0g06nqbtivBHwae2R7z93gPmqevfTnpHRHY2PAaFDvVO9L7IihUFvO5epJaIohsEBRZQKFAEBQlAUQBAAbZjIjMEZEHiDuWybWqMNJrDJho70gT09m1F54+JP1gHJ32vA/FTqN9OGktUc/fez9Gt3qPdl9vQ6hguMw1cevA8OG8bHNPBzdoKtqdWNRZizjrm0rW0+SrHH+TwxvF+q7Eech+DRxPPkot3dqksR942t7d1Hl7EdZHqguecznc5kniqNtt5bLNNLRGmxnEgGkA58NmSwhnUhcsplfnsvuW5sSzRPRg1TgSC2JvedvJ9lp3nnuUi2tpVXnwI1xXVNYW51Wlp2xsDIwGtaLABX0IRgsRKpycnlnstjAQBAEAQBAEAQBAUQEU0w0wZRgxxWfOR3fssvvfb+X0UK6u1S0W5c8L4RO7fNLSHXr8Dk9dWyTvMkzi952k+gGwDkFSTqSnLMmd1b29OhBQprCMdaHuUQBAUusoHpBTvk/Zsc/7rXO9At1CT2R5TrU6fvyS+LM5mjtW4XFNN/wBbv1C9FbVX/SyM+JWi3qx+ok0dq2jtU03/AFuPoFh29Vf0sR4laPRVY/U108Do/wBo1zPvNLfVaOEluiVCrTn7kk/gzzWp6BAUQBDKJBojTTCYSxPdGG7x9v3bHIt8fXZtGrKm8xZS8XrUXT7KSUn+CddWGm5NztJO87SbrRtt5ZzieF0NFjmMWFr7EwEsEQqql07hfYP8uspYCJXopot9KdexbE22s/j7refE7lJtraVZ5exHuK6prC3Op0tO2NgZGA1rRYAbAFfQhGCxEqnJyeWey2MBAEAQBAEAQBAEBRARHTnSwUjeqhIM7h/1tP2jz4DzUK7uuyXLHcu+EcKd1Lnn7i+/kckkkLiXOJLibknMkneSqJycnlneQgoJRisJFqwblEBfDE57g1jS5xNg1oJJ8AFtGLk8I0nUjCPNJ4XmTTBOjiaSzqp3Ut9htnP8zsb81Y0uHyes3g5y79pKcO7QXN5vRE2wzQ2jgtqwh7vak7Z+eQ8grCna0obI5y44td13rNpdFob1kYaLNAA4DIL3SwV7bbyy4LJgFAWyRBws4Bw4EAj4FYwjKbTymR/FNCaOe94hG72ouwfgMj5hR52lKfgWVvxi7oPSeV0epBsc6OJ4rupnde32TZsg8tjvl4KBV4fKOsNTpLP2jo1O7WXK+vh6ELkYWktcC1wNiCCCDwIOxQHFp4Z0UJRksxeV5G1wLBjO7Wdkwfm5DlzWrZXX9+qK5I+9+Ce08DYmjIAAZBanMSk5PLNXi+KFmzh8kNGskMq5XSvOtxWxklGh+izql2s67YmntO4+63nz3KTbWzrS8iNXrqmsLc6vS07Y2BkYDWtFgBuV9CEYLCKpycnlnstjAQBAEAQBAEAQBAEBpNLMebQ05fkXu7MbeLuJ5DaVHuK6owz4k/h1jK8rKC28X5HE6modI9z5CXPcdZxO8neuelJybbPo1KlClFQgsJaHktT1KIAgOh9GOKU7SYXMayd17Sb5R7NzsI4bCrawrQxytYf5OR9obW4b7VSbh0/t/wB6nSQrU5MqgCAIAgCAIChQEQ02oKaezXsDphaz25Oa3g4jaDw88lV39Smly/1Fvwy5uKD7ksR6GHSxiFuQAsLAW2eCqCTNuTbe5pcYxcNuspGGRKorXzO2kBZwYR44riQgbnYyEdlvD3nW3eq9aNFzeuxIo0XP4HZ9BcbiraKN8ADNUaj4x+7eNreY3g7wVf0uXl7qKG7oypVXGRIl6kcIAgCAIAgCAIAgCAte4AEk2AFyeSZxqFq8HD9LscNbUueD9W3sxD3Qe94uOfw4Lnbqt2s8+CPovCrFWlBJ+89X+3yNKoxalEAQFwCxkwerBbMZEbCMiOYKxzHnJJrDOo6E6XdeBDUm0oya8/vBwPv+qu7O9U+5Pf8AJxPF+E9g+1pLu+K6ehNLqyKAqgCAIAgCAwMUlk1S2AtEh2F1yG87DaVpUUnHEdzaPKn3iE1Uc9IdaqaHgn9o3O5PHnyK5+vbVacsy18y2pVYTWI6GvxXGWvbrNItbM3yXgeq0IrLUda4i5tnbmhsY2KYgymYAGgyEdkcPecOHqvalRc3l7HtSoubz4EPmlc9xc83JNySrBJJYRaQgksIlvRppKcPqxrn6mWzJRuGfZk/CT8CV6UqnLIicQs+3pZW619D6KaclYHIlUAQBAEAQBAEAQBAQ3pMxfqKXqmGz5yW8xGO+fO4b+JQr6tyU8LxL3gFn21xzyWkdfn4HJFQneBDJk4bQvqJmRRi7nusOXFx5AXPkvSlTdSSiiPc3EKFJ1J7L/cGVjmCSUUxjmHNjx3Xt4jnxG5bXFGVKWGeFlf07unzw+a8UYTQozJbZ6NatWatnozLMZEbLbRzBWM4POSTWGdM0L0r660NQbSgWY7dJyPv+qvbG+VTuT3/ACcZxXhXYN1aS7vTp6EyurQoiqAIAgMeontk3veiAsjYGC7tqA0GkGJtLC11i0ixBzBHBYlFNYZmLw8o41ikD4amwJ6mU9nlyPhl4hVV1bxgsotLerzrzJdotorJVXIOo0AjXIuNa2QA352vyUW2tnWefA3rV40t9TmOMUssU8kdTfrWPLX34jeOVrEcrKa48vdL2hKM4KUdmYzQtWyVFHoAtT1SPoDoqx41dC1rzeSA9U7iWgdhx/Dlfi0qxoT5onG8VtuxrtraWpNF7FaEAQBAEAQBAEAKA4r0gYl9Ir5LG7YrRN4dnvHx1i4eQVBfVOerjpofQeBW3Y2ifjLX9vsRxQy5CGDpvRXgobG6peO0+7I+TAe0R4uH5Vc8Po4jzvxOM9or1zqK3i9I6v4+hL8cweOrhMco5tcO8x25zSptajGrHlkUVpd1LaoqkH6o47jeCyUcpjlHNjh3XjiOfEblzdxRlSlyyO+sr6ndU+eG/iuhhgKMyU2XgLBq2Xty2ZcCNo5hYzjU1aTWGdI0O0q64CGoNpNjXf7nI+96q/sb9VP4c9/ycdxXhTot1aS7vTp6EwBVqUZVAYlZWavZbm705lAWw2aLnbzQGlxvFw0HNAQ2aV0zrnYgNlTaJfTWtD+yxsjXF282vdreZvt3LxrUlUSR60qjpvKOg01M2NgZG0Na0WAGwL0hBQjyo85ScnlnK+m3R3JlbGMxaKa3A9x587t828FHuIacxe8FuO86L+KOSAKFk6ZIussG5OOiHFvo+ICMmzahpjPDWHaYT8C38akW0sTx1KjjVv2lvzreOvyO9BWBx5VAEAQBAEAQBAY2I1QhhkkOxjHP/hBP6LWcuWLfQ9KNN1akYLxaX1Pn18hcS52ZcSSeZzK5iTy22fU4QUIqK2RatTc9KaAyPaxvee4MHi4gD1W0I80kjzq1FTpuo9km/ofQGH0jYYmRs7rGho8hZdPCKjFJeB8trVXVqSnLdvJkrY8zX41hEdXEY5Rza4d5p3OaV41qMKseWRItbqpbVO0pv1ORYzg8lJKY5Rza4d144j9RuXM3FCVGXLI7yzvad1T54fNdDCAUYlMvCwYLHSW2ZW2EbuYW0cp5RhrKwzouhel4ntBUG0uxjjsk5H3/AFXQ2V72i5J7/k5DivCnRbq0l3fFdPQlFbWavZZm4/LmVZlEYkbAwXdt2/8A1AaPGsX1b2P+ckBF3VDp3XOxASPR/AzKbuyYNp48ggJtFGGgBosBkAgL0BgY9hraqmlhfskY5vgSOyfI2PktZRysHrRqunUU14M+XpoixzmuFnNJa4cCDYj4hVTWHg+gU5KUVJeJaFg9MHvRVJikZIzvRva9viwhw+YRPDyaVKanBxfimfU1LMJGNe3Y5ocPBwuPVW6eUfOpRcW4vwPVZMBAEAQBAEAQEb6QqjUw6b3tVn8TgD8rqLeSxRbLTgtPnvYJ+Gv0RxZc8fRiiGCSdHdL1uIxX2MDpD+Fth83NPkptjDmqp9Cm49VdOzljxaX+/Q7Sr4+flUAQGvxnCY6qIxyjm1w7zTuc0rwr0IVo8siRa3VS2qc8P8As5PjOESUkupKObXDY8cRz4jcuYuLedGXLI7mzvad1Dnj810Na968EiYY0j16pGTFkmtmDYjMEZEHiOa9YLDGM6M6FoPpg2b6mpNpvsPP73kT7fqr21uedcstzkeLcIdFutSXd8V09Db41i4aDmpxz5DppXTO5ICS6MYGZHaxyYNp48ggJ7FGGgBosBkAgL0AQFCgPnTpIoeoxSoAFg5wkH/kaHH8xcq2vHE2dxwqp2lrF9NPoRqy8CywVCGT6O6PKrrcLpXcItT/AKiY/wChWlF5ppnBcSp8l1UXnn66kiXqQQgCAIAgCAICGdKr7ULRxmZ8muP6BQOIP+F8y/8AZyObvPSL/wAHJFSYO7KEoCddEcV6qZ29sIH8bwf6FZcNj3mzmPaeeKNOPVv7L1Oqq4OMCAIAgNfjOEx1URjlHNrhtafaaV416Ea0eWRItbmpbVFOH/Zx3SHCpKOUxyjiWOHde3iP1G5c3WtpUZcrO7sryndU+aHzXQ0csixGJMW5hTSr2jE2wYjpc7jIjMEbiN4UiKwZeGsMk+E44agiOZ3b2A+34+96qyoV+ZcstzjOLcJ7FurSXd6dPQnujeAGY3dkwbTx5Dn6KWUBPoYQxoa0AAZAID0QBAEAQHDumuG2IMd7VOz5PkH9lAutJHW8AlmhJdGQBRS/wVCwbJHeuiF98LYPZkkH5y79VZW38s4fjaxeS+CJqpBUhAEAQBAEAQEI6WR/o4zwnb/I9V/EF/CXxOh9m3/5T/4v8o5OSqU7kICfdEB+vqB/xs+Tnf3Vrw3eRy3tR/Lp/F/hHUVanHBAEAQBAaLSiiiqojDILk5hw2xnc4Hjy3715VaMaseWRJtLqdtUVSH06nE9JMJlopermG3Njx3Xt4t/UblSzoOnLDO9sr2ndU+aHzXQ0Msl1sokw8SVsatlodZbHnLD0Z2boy06bO1tLUkNlaLRuyAlA3HhJ67dqsKFbm7r3OO4pwvsW6tL3fwdIBUkpCqAIAgCA4r03u/10I4U4+ckigXfvI6z2eX8Kfx/wc6soh0WC4BDZI7p0Ottho5zSH0H6Kxtv5Zw/HXm7fwROVJKcIAgCAIAgCAiPShFrYeT7Mkbvnq/1KHfrNFl37Pz5b1LqmvsceVCd+UJWQTLopqNWuc324XDza5pHy1lYcPeKjXkc97S082sZdJflHXlcnDBAEAQGFW1mr2Wd4/LmeaAxGMDBd23bzQEW0ydFURGOUXG1pG1pGxzTuPqtKlNVFhkq0u6ltUU4fTqccr6N0LtV34XbnDiP7KrqU3B4Z3Vpe07mnzw+a6GJdaklstJQ82yjXkEEEgg3BGRBGwg7isnnJJrDO19Gun4qg2mrHWnGTHnISgbjwf6qfRrc2j3OT4lwx0X2lP3fx6HR1JKYIAgKFAcI6XqkPxNwH7uKNh8bF/9YVbdPMzteAw5bXPVshVlHLvBUBYNjv3RVBqYVDf7Rkd8ZXgfIBWlsv4aOB41JO8njy/CJcvcqwgCAIAgCAIDT6X0nXUM7Bt6tzh4s7Y+bQvG4jzUpLyJvDqvZXVOfmvvocHuucPppRDBtdFq76PWwSE2AkAd9192E/BxPkve2nyVUyDxOh21pOHjjK+Wp3sLoj5oVQBAYdbWavZZm705lAYbGBou7MnPPegNHjWLhoOaAh0srpnZ7EBuMP0RbXMLZQWs9sd4O9y+9aVIKawyTa3VS2nzwfqcy0o0elw+cxTjLMxvHdkb7TeB4jd8Ca2dNweGdraXsLmnzR+a6GlK0JDZRDBexxBBBIINwRkQRsIO5M4M8qawztnRtp+KoCmq3WnGTHnISgbj/wAnqp9GvzaPc5PifDHRfaU13fwdGUkpQgLXG21AfM2kmIfSayebc+Rxb929m/lAVRUlzTbPo1jR7K3hDojWrzJZVYMn0zoxRdRRU8R2shYHfe1RrfO6uaaxFI+a3dTtK85rxb/Js1uRwgCAIAgCAICjxcWOw5FAnjU+e8ZoTT1EsR/dvc0fdvdp82kHzXN1ock3E+oWVdV6EKnVffxMNeRKBQwdz0Kxf6XRxvJu9o1JPvNyv5ix810VvU7SmmfNuKWjtrqUPDdfBm+XuV5h1tZq9lne9OZQGGxgaLu27eaA0eNYuGg2KAh00rpnXOz1QEj0bwAzG7smDaePIc0BPoYQxoa0WAyACA1ukmARV8BinGW1rh3mO3OaePrsWk4KawyRbXM7eanB+p886UaOzYfOYpxlmY3juyN9pvA8Ru+BNdODg8M7O0u4XMOaPzXQ09l5ktIuCGyRcxxBuDYg3BGRBGwgoZ5U1hnaujbT4VIFPVm04yY85CUDcff9VOoV+buvc5LinC3Qfa013fx6HRbqUUZFekrGvolBJY2fL9VHxu4HWd5N1j42XjXnywZZcKtu3uUnstWfPyqjv0AsGcG50Swz6VWwRWuHSAu+43tOv+FpHmvSlHmmkROIVuwtpz8vu9j6SCuD5wVQBAEAQBAEAQBAcr6WMK1Jo6hoykGo/wC+wdk+bcvwKp4hTw1NeJ2Xs1dc1OVB7rVfB7/f8kCVYdQUQEr6O8f+iVOpIbRTWaeDX/Zd+h8RwU6yr8k8PZlFx6w/UUe0gu9H8eKOtVtZq9lmbv5eZV2cEYrGBgu7ac896A0WN4uGg5oCHTSumdns/wAzQEj0bwAzG7smA5nifZCAn0EQY0NYAABYAID0QBAarSTAIa+AxTjLa1w7zHbnsO4+uxaTgprDPe2uZ281OD9T550n0dmw+cxTi4OccgHZkb7TeB4jd8Ca2pBweGdtZXcLmHNH5roakBeZNSKobFzHEEEEgg3BGRBG8FYyZ5U1hnaejjT0VIFPVuAmAsx5sBKBuPB/qrChX5u7Lc4/ivCXQfa0l3enQgnSPpJ9Oqz1ZvDFdkfBxv2pPMgW5AKLcVeeWmyL7g9j+mo5ku9LV+XRETCjlukXAIbYOpdC2D9qWqcNn1MfibOeR+UX8VNs4byOV9o7pd2gvi/8HWAp5yoQBAEAQBAEAQBAarSXBxWU0kJyLhdh9l7c2n4/K68q1PtIOLJdjdSta8aq8N/h4nBZonMcWvFnNJa4HcQbEfFc7KLi8M+mQnGcVKOqepYtTckWiujJq3a8gIhBz3F/ujlxKnWlq6j5nsUXF+Lq1j2dP339jq8MQjbc7h5q6SwcG3l5ZpMbxcNBzWTBDppXTOvuQEj0bwAzG7smDaePIICfQxBjQ1osALAID0QBAEAQGq0kwGKvgMU4y2tcO8x257Tx9di0nBTWGSLa6nbTU4P1PnvSfR2XD5zFOMjnG8d2RvtN4HiN3wJrKlNweGdxZXlO5p80fmuhqbLzZNSKgIbpFwWDOCqwbIqAsGyRk0FI+aRkcQu97g1o5k2+CzFOTwjSrVjRg5yei1Po/R/Cm0lNHCzYxtifacc3OPMkkq5hDlioo+aXVxK4qyqS8TZLc8AgCAIAgCAIAgCAIDmPSjo5qu+lxDI2E4G47GyegPkqu+of/RfM672d4iv/AFpv/j/lfsR3RTRp1W7XeCIQfN5H2Ry4ny8I9rauo+Z7Fhxbi8bWPZ09Zv7HVaanbCwAAAAWAGyw3BXaSSwjg5zc25SeWzTY3i4aDn/6WTUh00rpnZ7P8zQEj0bwAzG7smA5njyHNAT6CEMaGsFgBYAID0QBAEAQBAEBqtI8Bir4DFOMtrXDvMduc07j67FpOCmsMkWt1UtqinB+p8/aTaPS4fOYphkc43gdmRvtN58Ru+BNXUpuDwzvLK8p3VPmh810NQvMmlQFgykXBYN0i4BDZI6x0R6L6o+mTDNwLYAdzTk6Tz2DlfirC0pYXOzj/aDiHO/08Htv8enyOoBTTmAgCAIAgCAIAgCAIAgNRieIxFzqa7XSOZ2ozY2Y64u4c81q8bM2i3FqSeqPOmp2xMAAAAFgBuA2WWUsLC2E5SlLmlq2abGsXDQc1k1IdNK6Z2exAYeO4wyiZYWdK4dhvAH7T+XqvKpVUV5k6ys5V5ZfuoaGdKklOBFXN62PdI0ASMud7cg8Z8j4rxhXa94s7nhMZa0tH0OwYLjkFYzXppWyDfY9pvJzTm0+IUmMlLYo6tCpSeJrBsLrY8iqAIAgCApdAa3G8ego2a1TK1nAE3c77rRmVpOcY7s97e2rV5ctOOTjmn2nf/6AEUUQbE12sHPAMhIyuNzBtyGZ47lAr3HPolodfwvhP6Z9pOXe6Lb1ISopelwCwbJFUM7Ew6PtDzXy68oIp4z2z/uEZ9W39TuHMqRb0Od5exTcX4orWHJD339vM7tFGGgBosALADIADYAFaI4Jtt5ZesgIAgCAIAgCAIAgCA1eNYj1QDWEa7tm/VG9xHosZMkNx2hkcWzxPtURklusey8G2sx/I2FuFvhjcyauXTWRr+qq2dW4jWaQ4Pa4DI6rhvFxcHcVjLQ3MSWV0zrnZ/ma3NTDx3GW0TLCzpnDsM3N99/Llv8AmvKpVUSfZWUq7y9Ec5qJ3SPL5HFznG7nHaSoLeXlnU0qaguWOxRoWrZ7xiZNJUvicHxPdG4bHMJa4eBCwm1sbypQmsSWSa4P0p10NhKWVDR/uCz7cnst8wV7RuZrcrK3BLeescx/BLKLpjhI+vppWH/jcyQfm1F7K6j4or58Aqp9ySfx0NrF0q0BGZlbyMZ/QlbfqYEZ8Eu09En8xL0q0DRkZXchHb+YhP1MDMeCXbeyXzNTW9MMQH1FNI4/8jms/l1l5u7XgiXT9nar9+aXw1/YiuL9JtdPcRuZA07ox2rc3uufMWXjO6nLbQtLfgVtT1lmT89iITzukcXSOc9x2ucS5x8Scyozbe5cwpxgsQWF5HmsHokXALBskVQzsSvQjQyTEHhzrsgae3JvdbayPieewfJSKFB1Hl7FRxPi0LSPLHWb8OnmzumH0McEbY4WhjGCzWjd/c81aRiorCOEq1JVZuc3lsylk8wgCAIAgCAIAgCAICP6S6QiD6qGzp3NJDcjqCxs94vxyA3nlcoERSgmYbuklc8nWIL3DtNyLidgIBIbe27gVqbHniuJhoN3AGxt5DIIDnGmHWSQl4BBYWyM4gXHaHkVkwdI0Dwg1UTJD+zt3uI9kLC2DND0gdGkzHvqKMunY4lz4znKz7vtt5DMWG1RqtJ7ovrDiFPCpz0/BzTUsc8rZW/uorL+Czqi4BanukXBYNioQzgqFg2RVGbJFQsGyRcENgsGSoCwbJFwCwZSL2MJIABJJsAMySdwG9NzLaisyZ0jQ3ozfIWy14LGbRDse775HdHLb4KbRtc6zOZ4lx+Mc07fV/3fsdapqdsbAyNoa1os1rQAABuACnpY2OSnJzblJ5bPVZNQgCAIAgCAIAgCAIAgOR9K1L9HroqnLVlj6tzLd8xm5DyTYZFlvu/EEYja+KSHVu17S1rQG5PaCMmuzPsHPLZsvZamxY3qgxxLrx2a6Nr8wAbg6t8yNh25ckBvsF0NbVtLahr2whpbvaXBwDtVjtuqL97/AAZMHRKGiZBG2KFoYxjQ1rRsAG5ZMHvZARfSnQSlr7ue3q5f92OwcfvjY/zz5heU6UZE614hWt9IvK6M5TpB0Z1lLcxtFRGPtRX17e9Ftv8Ad1lEnbyjtqdHbcYoVdJPlfnt9SHPjLSQ4EEZEEWI5Ebl4PQtoyUllPQpZam6KobJFQsGyRcAhskFgyXALGTZI9Ioi9wa0FzjkGtBJPgBmVlJvYxKUYLMnheZM8A6Naups6YfR2cX5vPhGM/4rKRC1nLfQprrj1vR0p95+W31OpaNaG0tCLxM1pN8r7F/luaPBTadGMNjlrzidxdPvvC6LYkNl7FeVQBAEAQBAEAQBAEAQBAEBptLsDbX0csDrazmkxuP2ZAOw74/IlAcLPR3isbJHmIsEYu4RzAmUbbRtYT1lrZh1t1rpgzk6D0e6IzPa6bFWk3sIoX2bYZ3e9jQM+APE8UwYydLAQFUAQBAUsgMDFMEp6oWqYY5OBc0Fw8HbR5FayhGW6PWlXqUvck0RHEOiiikziMsPJrtZvweCfmvGVtB7aFpS45cx97D+PoaGp6HHfuqpp4B8ZHzDj6Lydp0ZOh7RJe/T+jMF/RDVDZLAfOQf0rT9JLqe8faKj4wZVnRFVb5YB5yH+lP0kupl+0VHwgzPpuh51/raocwyMn5l36LZWfVnjP2k/tp/Vm/w7osoo85OtmPvP1R8GAeq9Y2sFvqQKvHrufu4j8F+5LcNweCmFqeKOPjqtAJ8TtPmveMIx2RVVa9Wq81JN/FmbZbHkVQBAEAQBAEAQBAEAQBAEAQBAEAsgCAIAgCAIAgCAIAgCAIAgCAIAgCAIAgCAIAgCAIAgCA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390" name="Picture 6" descr="https://encrypted-tbn1.gstatic.com/images?q=tbn:ANd9GcQsFIdaiMFeiIBbewKOlbYnay324g_NSr3eRdotkShUpF0PoPqj"/>
          <p:cNvPicPr>
            <a:picLocks noChangeAspect="1" noChangeArrowheads="1"/>
          </p:cNvPicPr>
          <p:nvPr/>
        </p:nvPicPr>
        <p:blipFill>
          <a:blip r:embed="rId3" cstate="print"/>
          <a:srcRect/>
          <a:stretch>
            <a:fillRect/>
          </a:stretch>
        </p:blipFill>
        <p:spPr bwMode="auto">
          <a:xfrm>
            <a:off x="2143108" y="4714884"/>
            <a:ext cx="928694" cy="928694"/>
          </a:xfrm>
          <a:prstGeom prst="rect">
            <a:avLst/>
          </a:prstGeom>
          <a:noFill/>
        </p:spPr>
      </p:pic>
      <p:pic>
        <p:nvPicPr>
          <p:cNvPr id="36" name="Рисунок 15" descr="Exercitii.jpg"/>
          <p:cNvPicPr>
            <a:picLocks noChangeAspect="1"/>
          </p:cNvPicPr>
          <p:nvPr/>
        </p:nvPicPr>
        <p:blipFill>
          <a:blip r:embed="rId4" cstate="print"/>
          <a:srcRect/>
          <a:stretch>
            <a:fillRect/>
          </a:stretch>
        </p:blipFill>
        <p:spPr bwMode="auto">
          <a:xfrm>
            <a:off x="4913847" y="1068088"/>
            <a:ext cx="1571636" cy="1948173"/>
          </a:xfrm>
          <a:prstGeom prst="rect">
            <a:avLst/>
          </a:prstGeom>
          <a:noFill/>
          <a:ln w="9525">
            <a:noFill/>
            <a:miter lim="800000"/>
            <a:headEnd/>
            <a:tailEnd/>
          </a:ln>
        </p:spPr>
      </p:pic>
      <p:pic>
        <p:nvPicPr>
          <p:cNvPr id="16402" name="Picture 18" descr="https://encrypted-tbn2.gstatic.com/images?q=tbn:ANd9GcRrT1Alou3iaY5PF2-FhsGlLz4fG7ju4yxB1Lh9H7YuspoEG1Dj"/>
          <p:cNvPicPr>
            <a:picLocks noChangeAspect="1" noChangeArrowheads="1"/>
          </p:cNvPicPr>
          <p:nvPr/>
        </p:nvPicPr>
        <p:blipFill>
          <a:blip r:embed="rId5" cstate="print"/>
          <a:srcRect/>
          <a:stretch>
            <a:fillRect/>
          </a:stretch>
        </p:blipFill>
        <p:spPr bwMode="auto">
          <a:xfrm>
            <a:off x="785786" y="4714884"/>
            <a:ext cx="1000132" cy="1000132"/>
          </a:xfrm>
          <a:prstGeom prst="rect">
            <a:avLst/>
          </a:prstGeom>
          <a:noFill/>
        </p:spPr>
      </p:pic>
      <p:sp>
        <p:nvSpPr>
          <p:cNvPr id="41" name="Заголовок 1"/>
          <p:cNvSpPr txBox="1">
            <a:spLocks/>
          </p:cNvSpPr>
          <p:nvPr/>
        </p:nvSpPr>
        <p:spPr>
          <a:xfrm>
            <a:off x="-1" y="149922"/>
            <a:ext cx="8892481" cy="1071546"/>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Для </a:t>
            </a:r>
            <a:r>
              <a:rPr kumimoji="0" lang="ru-RU" sz="2400" b="1" i="0" u="none" strike="noStrike" kern="1200" cap="none" spc="0" normalizeH="0" baseline="0" noProof="0" dirty="0" smtClean="0">
                <a:ln>
                  <a:noFill/>
                </a:ln>
                <a:solidFill>
                  <a:schemeClr val="accent5">
                    <a:lumMod val="50000"/>
                  </a:schemeClr>
                </a:solidFill>
                <a:effectLst>
                  <a:outerShdw blurRad="38100" dist="38100" dir="2700000" algn="tl">
                    <a:srgbClr val="000000">
                      <a:alpha val="43137"/>
                    </a:srgbClr>
                  </a:outerShdw>
                </a:effectLst>
                <a:uLnTx/>
                <a:uFillTx/>
                <a:latin typeface="+mj-lt"/>
                <a:ea typeface="+mj-ea"/>
                <a:cs typeface="+mj-cs"/>
              </a:rPr>
              <a:t>профилактики инфаркта миокарда и других</a:t>
            </a:r>
            <a:r>
              <a:rPr kumimoji="0" lang="ru-RU" sz="2400" b="1" i="0" u="none" strike="noStrike" kern="1200" cap="none" spc="0" normalizeH="0" noProof="0" dirty="0" smtClean="0">
                <a:ln>
                  <a:noFill/>
                </a:ln>
                <a:solidFill>
                  <a:schemeClr val="accent5">
                    <a:lumMod val="50000"/>
                  </a:schemeClr>
                </a:solidFill>
                <a:effectLst>
                  <a:outerShdw blurRad="38100" dist="38100" dir="2700000" algn="tl">
                    <a:srgbClr val="000000">
                      <a:alpha val="43137"/>
                    </a:srgbClr>
                  </a:outerShdw>
                </a:effectLst>
                <a:uLnTx/>
                <a:uFillTx/>
                <a:latin typeface="+mj-lt"/>
                <a:ea typeface="+mj-ea"/>
                <a:cs typeface="+mj-cs"/>
              </a:rPr>
              <a:t> серде</a:t>
            </a:r>
            <a:r>
              <a:rPr kumimoji="0" lang="ru-RU" sz="2400" b="1" i="0" u="none" strike="noStrike" kern="1200" cap="none" spc="0" normalizeH="0" baseline="0" noProof="0" dirty="0" smtClean="0">
                <a:ln>
                  <a:noFill/>
                </a:ln>
                <a:solidFill>
                  <a:schemeClr val="accent5">
                    <a:lumMod val="50000"/>
                  </a:schemeClr>
                </a:solidFill>
                <a:effectLst>
                  <a:outerShdw blurRad="38100" dist="38100" dir="2700000" algn="tl">
                    <a:srgbClr val="000000">
                      <a:alpha val="43137"/>
                    </a:srgbClr>
                  </a:outerShdw>
                </a:effectLst>
                <a:uLnTx/>
                <a:uFillTx/>
                <a:latin typeface="+mj-lt"/>
                <a:ea typeface="+mj-ea"/>
                <a:cs typeface="+mj-cs"/>
              </a:rPr>
              <a:t>чно-сосудистых осложнений необходимо </a:t>
            </a:r>
            <a:r>
              <a:rPr kumimoji="0" lang="ru-RU"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устранить максимальное количество факторов риска </a:t>
            </a:r>
          </a:p>
        </p:txBody>
      </p:sp>
      <p:pic>
        <p:nvPicPr>
          <p:cNvPr id="42" name="Picture 10" descr="healthy-diet"/>
          <p:cNvPicPr>
            <a:picLocks noChangeAspect="1" noChangeArrowheads="1"/>
          </p:cNvPicPr>
          <p:nvPr/>
        </p:nvPicPr>
        <p:blipFill>
          <a:blip r:embed="rId6" cstate="print"/>
          <a:srcRect/>
          <a:stretch>
            <a:fillRect/>
          </a:stretch>
        </p:blipFill>
        <p:spPr bwMode="auto">
          <a:xfrm>
            <a:off x="5203387" y="3006420"/>
            <a:ext cx="1785952" cy="1428762"/>
          </a:xfrm>
          <a:prstGeom prst="rect">
            <a:avLst/>
          </a:prstGeom>
          <a:noFill/>
        </p:spPr>
      </p:pic>
      <p:pic>
        <p:nvPicPr>
          <p:cNvPr id="44" name="Рисунок 5" descr="i (27).jpg"/>
          <p:cNvPicPr>
            <a:picLocks noChangeAspect="1"/>
          </p:cNvPicPr>
          <p:nvPr/>
        </p:nvPicPr>
        <p:blipFill>
          <a:blip r:embed="rId7" cstate="print"/>
          <a:srcRect/>
          <a:stretch>
            <a:fillRect/>
          </a:stretch>
        </p:blipFill>
        <p:spPr bwMode="auto">
          <a:xfrm>
            <a:off x="642910" y="1142984"/>
            <a:ext cx="1949682" cy="1500198"/>
          </a:xfrm>
          <a:prstGeom prst="rect">
            <a:avLst/>
          </a:prstGeom>
          <a:noFill/>
          <a:ln w="9525">
            <a:noFill/>
            <a:miter lim="800000"/>
            <a:headEnd/>
            <a:tailEnd/>
          </a:ln>
        </p:spPr>
      </p:pic>
      <p:cxnSp>
        <p:nvCxnSpPr>
          <p:cNvPr id="45" name="Прямая соединительная линия 44"/>
          <p:cNvCxnSpPr/>
          <p:nvPr/>
        </p:nvCxnSpPr>
        <p:spPr>
          <a:xfrm rot="10800000" flipV="1">
            <a:off x="714348" y="1285860"/>
            <a:ext cx="1714512" cy="1285884"/>
          </a:xfrm>
          <a:prstGeom prst="line">
            <a:avLst/>
          </a:prstGeom>
          <a:ln/>
        </p:spPr>
        <p:style>
          <a:lnRef idx="2">
            <a:schemeClr val="dk1"/>
          </a:lnRef>
          <a:fillRef idx="0">
            <a:schemeClr val="dk1"/>
          </a:fillRef>
          <a:effectRef idx="1">
            <a:schemeClr val="dk1"/>
          </a:effectRef>
          <a:fontRef idx="minor">
            <a:schemeClr val="tx1"/>
          </a:fontRef>
        </p:style>
      </p:cxnSp>
      <p:cxnSp>
        <p:nvCxnSpPr>
          <p:cNvPr id="46" name="Прямая соединительная линия 45"/>
          <p:cNvCxnSpPr/>
          <p:nvPr/>
        </p:nvCxnSpPr>
        <p:spPr>
          <a:xfrm rot="10800000">
            <a:off x="785786" y="1214422"/>
            <a:ext cx="1714512" cy="1285884"/>
          </a:xfrm>
          <a:prstGeom prst="line">
            <a:avLst/>
          </a:prstGeom>
          <a:ln/>
        </p:spPr>
        <p:style>
          <a:lnRef idx="2">
            <a:schemeClr val="dk1"/>
          </a:lnRef>
          <a:fillRef idx="0">
            <a:schemeClr val="dk1"/>
          </a:fillRef>
          <a:effectRef idx="1">
            <a:schemeClr val="dk1"/>
          </a:effectRef>
          <a:fontRef idx="minor">
            <a:schemeClr val="tx1"/>
          </a:fontRef>
        </p:style>
      </p:cxnSp>
      <p:pic>
        <p:nvPicPr>
          <p:cNvPr id="51" name="Picture 6" descr="https://encrypted-tbn3.gstatic.com/images?q=tbn:ANd9GcTsu-kUpVVuM_NtIZU7s3gaNYJDOv6g3SXpHIRnHn-mUrb8AmUSgw"/>
          <p:cNvPicPr>
            <a:picLocks noChangeAspect="1" noChangeArrowheads="1"/>
          </p:cNvPicPr>
          <p:nvPr/>
        </p:nvPicPr>
        <p:blipFill>
          <a:blip r:embed="rId8" cstate="print"/>
          <a:srcRect/>
          <a:stretch>
            <a:fillRect/>
          </a:stretch>
        </p:blipFill>
        <p:spPr bwMode="auto">
          <a:xfrm>
            <a:off x="642910" y="3143248"/>
            <a:ext cx="1928826" cy="1330533"/>
          </a:xfrm>
          <a:prstGeom prst="rect">
            <a:avLst/>
          </a:prstGeom>
          <a:noFill/>
        </p:spPr>
      </p:pic>
      <p:cxnSp>
        <p:nvCxnSpPr>
          <p:cNvPr id="52" name="Прямая соединительная линия 51"/>
          <p:cNvCxnSpPr/>
          <p:nvPr/>
        </p:nvCxnSpPr>
        <p:spPr>
          <a:xfrm rot="10800000" flipV="1">
            <a:off x="571472" y="3071810"/>
            <a:ext cx="2000264" cy="1357322"/>
          </a:xfrm>
          <a:prstGeom prst="line">
            <a:avLst/>
          </a:prstGeom>
          <a:ln/>
        </p:spPr>
        <p:style>
          <a:lnRef idx="2">
            <a:schemeClr val="dk1"/>
          </a:lnRef>
          <a:fillRef idx="0">
            <a:schemeClr val="dk1"/>
          </a:fillRef>
          <a:effectRef idx="1">
            <a:schemeClr val="dk1"/>
          </a:effectRef>
          <a:fontRef idx="minor">
            <a:schemeClr val="tx1"/>
          </a:fontRef>
        </p:style>
      </p:cxnSp>
      <p:cxnSp>
        <p:nvCxnSpPr>
          <p:cNvPr id="53" name="Прямая соединительная линия 52"/>
          <p:cNvCxnSpPr/>
          <p:nvPr/>
        </p:nvCxnSpPr>
        <p:spPr>
          <a:xfrm rot="10800000">
            <a:off x="642910" y="3143248"/>
            <a:ext cx="1928826" cy="1285884"/>
          </a:xfrm>
          <a:prstGeom prst="line">
            <a:avLst/>
          </a:prstGeom>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3929321" y="4381720"/>
            <a:ext cx="4672811" cy="1595021"/>
          </a:xfrm>
          <a:prstGeom prst="doubleWave">
            <a:avLst/>
          </a:prstGeom>
          <a:solidFill>
            <a:schemeClr val="accent5">
              <a:lumMod val="20000"/>
              <a:lumOff val="80000"/>
            </a:schemeClr>
          </a:solidFill>
          <a:ln>
            <a:solidFill>
              <a:srgbClr val="DA8426"/>
            </a:solidFill>
          </a:ln>
        </p:spPr>
        <p:txBody>
          <a:bodyPr wrap="square" rtlCol="0">
            <a:spAutoFit/>
          </a:bodyPr>
          <a:lstStyle/>
          <a:p>
            <a:pPr algn="ctr"/>
            <a:r>
              <a:rPr lang="ru-RU" b="1" dirty="0" smtClean="0">
                <a:solidFill>
                  <a:schemeClr val="accent5">
                    <a:lumMod val="50000"/>
                  </a:schemeClr>
                </a:solidFill>
              </a:rPr>
              <a:t>Наличие неустранимых факторов риска должно служить дополнительной мотивацией для коррекции тех факторов, которые мы можем устранить</a:t>
            </a:r>
            <a:endParaRPr lang="ru-RU" b="1" dirty="0">
              <a:solidFill>
                <a:schemeClr val="accent5">
                  <a:lumMod val="50000"/>
                </a:schemeClr>
              </a:solidFill>
            </a:endParaRPr>
          </a:p>
        </p:txBody>
      </p:sp>
      <p:sp>
        <p:nvSpPr>
          <p:cNvPr id="3" name="Прямоугольник 2"/>
          <p:cNvSpPr/>
          <p:nvPr/>
        </p:nvSpPr>
        <p:spPr>
          <a:xfrm>
            <a:off x="460375" y="6518587"/>
            <a:ext cx="8572528" cy="338554"/>
          </a:xfrm>
          <a:prstGeom prst="rect">
            <a:avLst/>
          </a:prstGeom>
        </p:spPr>
        <p:txBody>
          <a:bodyPr wrap="square">
            <a:spAutoFit/>
          </a:bodyPr>
          <a:lstStyle/>
          <a:p>
            <a:pPr lvl="0"/>
            <a:endParaRPr lang="ru-RU" sz="1600" dirty="0">
              <a:solidFill>
                <a:prstClr val="black"/>
              </a:solidFill>
            </a:endParaRPr>
          </a:p>
        </p:txBody>
      </p:sp>
      <p:sp>
        <p:nvSpPr>
          <p:cNvPr id="4" name="Стрелка вправо 3"/>
          <p:cNvSpPr/>
          <p:nvPr/>
        </p:nvSpPr>
        <p:spPr>
          <a:xfrm>
            <a:off x="3582143" y="1648750"/>
            <a:ext cx="864096" cy="851556"/>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3645252" y="3163598"/>
            <a:ext cx="864096" cy="851556"/>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58325436"/>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64190" y="260648"/>
            <a:ext cx="8964488" cy="1008112"/>
          </a:xfrm>
        </p:spPr>
        <p:txBody>
          <a:bodyPr>
            <a:noAutofit/>
          </a:bodyPr>
          <a:lstStyle/>
          <a:p>
            <a:r>
              <a:rPr lang="ru-RU" sz="2400" b="1" dirty="0" smtClean="0">
                <a:solidFill>
                  <a:schemeClr val="accent5">
                    <a:lumMod val="50000"/>
                  </a:schemeClr>
                </a:solidFill>
              </a:rPr>
              <a:t>Какой из факторов риска инфаркта миокарда и других сердечно-сосудистых заболеваний укорачивает жизнь на 7 лет?</a:t>
            </a:r>
            <a:endParaRPr lang="ru-RU" sz="2400" dirty="0">
              <a:solidFill>
                <a:schemeClr val="accent5">
                  <a:lumMod val="50000"/>
                </a:schemeClr>
              </a:solidFill>
            </a:endParaRPr>
          </a:p>
        </p:txBody>
      </p:sp>
      <p:sp>
        <p:nvSpPr>
          <p:cNvPr id="5" name="Rectangle 1"/>
          <p:cNvSpPr>
            <a:spLocks noChangeArrowheads="1"/>
          </p:cNvSpPr>
          <p:nvPr/>
        </p:nvSpPr>
        <p:spPr bwMode="auto">
          <a:xfrm>
            <a:off x="649637" y="1784280"/>
            <a:ext cx="7337252" cy="330090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Курение</a:t>
            </a:r>
          </a:p>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Высокий уровень холестерина в крови</a:t>
            </a:r>
          </a:p>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Повышение артериального давления</a:t>
            </a:r>
          </a:p>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Возраст</a:t>
            </a:r>
          </a:p>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Психотравмирующие ситуации, стресс</a:t>
            </a:r>
          </a:p>
          <a:p>
            <a:pPr marL="457200" indent="-457200" fontAlgn="base">
              <a:lnSpc>
                <a:spcPct val="150000"/>
              </a:lnSpc>
              <a:spcBef>
                <a:spcPct val="0"/>
              </a:spcBef>
              <a:spcAft>
                <a:spcPct val="0"/>
              </a:spcAft>
              <a:buClr>
                <a:srgbClr val="C00000"/>
              </a:buClr>
              <a:buAutoNum type="arabicPeriod"/>
            </a:pPr>
            <a:r>
              <a:rPr lang="ru-RU" sz="2000" dirty="0" smtClean="0">
                <a:latin typeface="+mj-lt"/>
                <a:ea typeface="Calibri" pitchFamily="34" charset="0"/>
                <a:cs typeface="Times New Roman" pitchFamily="18" charset="0"/>
              </a:rPr>
              <a:t>Отягощенная наследственность</a:t>
            </a:r>
          </a:p>
          <a:p>
            <a:pPr marL="457200" indent="-457200" fontAlgn="base">
              <a:lnSpc>
                <a:spcPct val="150000"/>
              </a:lnSpc>
              <a:spcBef>
                <a:spcPct val="0"/>
              </a:spcBef>
              <a:spcAft>
                <a:spcPct val="0"/>
              </a:spcAft>
              <a:buClr>
                <a:srgbClr val="C00000"/>
              </a:buClr>
              <a:buAutoNum type="arabicPeriod"/>
            </a:pPr>
            <a:r>
              <a:rPr lang="ru-RU" sz="2000" dirty="0" smtClean="0">
                <a:latin typeface="+mj-lt"/>
                <a:cs typeface="Times New Roman" pitchFamily="18" charset="0"/>
              </a:rPr>
              <a:t>Избыточное потребление алкоголя</a:t>
            </a:r>
            <a:endParaRPr lang="ru-RU" sz="2000" dirty="0">
              <a:latin typeface="+mj-lt"/>
              <a:cs typeface="Arial" pitchFamily="34" charset="0"/>
            </a:endParaRPr>
          </a:p>
        </p:txBody>
      </p:sp>
      <p:pic>
        <p:nvPicPr>
          <p:cNvPr id="11266" name="Picture 2" descr="Картинки по запросу heart attack cau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047" y="1314479"/>
            <a:ext cx="2663162" cy="197176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55081" y="1268760"/>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50243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64190" y="260648"/>
            <a:ext cx="8964488" cy="1008112"/>
          </a:xfrm>
        </p:spPr>
        <p:txBody>
          <a:bodyPr>
            <a:noAutofit/>
          </a:bodyPr>
          <a:lstStyle/>
          <a:p>
            <a:r>
              <a:rPr lang="ru-RU" sz="2400" b="1" dirty="0" smtClean="0">
                <a:solidFill>
                  <a:schemeClr val="accent5">
                    <a:lumMod val="50000"/>
                  </a:schemeClr>
                </a:solidFill>
              </a:rPr>
              <a:t>Какой из факторов риска инфаркта миокарда и других сердечно-сосудистых заболеваний укорачивает жизнь на 7 лет?</a:t>
            </a:r>
            <a:endParaRPr lang="ru-RU" sz="2400" dirty="0">
              <a:solidFill>
                <a:schemeClr val="accent5">
                  <a:lumMod val="50000"/>
                </a:schemeClr>
              </a:solidFill>
            </a:endParaRPr>
          </a:p>
        </p:txBody>
      </p:sp>
      <p:sp>
        <p:nvSpPr>
          <p:cNvPr id="5" name="Rectangle 1"/>
          <p:cNvSpPr>
            <a:spLocks noChangeArrowheads="1"/>
          </p:cNvSpPr>
          <p:nvPr/>
        </p:nvSpPr>
        <p:spPr bwMode="auto">
          <a:xfrm>
            <a:off x="649637" y="1784280"/>
            <a:ext cx="7337252" cy="330090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marL="457200" indent="-457200" fontAlgn="base">
              <a:lnSpc>
                <a:spcPct val="150000"/>
              </a:lnSpc>
              <a:spcBef>
                <a:spcPct val="0"/>
              </a:spcBef>
              <a:spcAft>
                <a:spcPct val="0"/>
              </a:spcAft>
              <a:buClr>
                <a:srgbClr val="C00000"/>
              </a:buClr>
              <a:buFontTx/>
              <a:buAutoNum type="arabicPeriod"/>
            </a:pPr>
            <a:r>
              <a:rPr lang="ru-RU" sz="2000" b="1" dirty="0" smtClean="0">
                <a:solidFill>
                  <a:srgbClr val="C00000"/>
                </a:solidFill>
                <a:ea typeface="Calibri" pitchFamily="34" charset="0"/>
                <a:cs typeface="Times New Roman" pitchFamily="18" charset="0"/>
              </a:rPr>
              <a:t>Курение</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Высокий уровень холестерина в крови</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Повышение артериального давления</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Возраст</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Психотравмирующие ситуации, стресс</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Отягощенная наследственность</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cs typeface="Times New Roman" pitchFamily="18" charset="0"/>
              </a:rPr>
              <a:t>Избыточное потребление алкоголя</a:t>
            </a:r>
            <a:endParaRPr lang="ru-RU" sz="2000" dirty="0">
              <a:solidFill>
                <a:prstClr val="black"/>
              </a:solidFill>
              <a:cs typeface="Arial" pitchFamily="34" charset="0"/>
            </a:endParaRPr>
          </a:p>
        </p:txBody>
      </p:sp>
      <p:pic>
        <p:nvPicPr>
          <p:cNvPr id="11266" name="Picture 2" descr="Картинки по запросу heart attack cau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047" y="1314479"/>
            <a:ext cx="2663162" cy="197176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55081" y="1268760"/>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Rectangle 3"/>
          <p:cNvSpPr>
            <a:spLocks noChangeArrowheads="1"/>
          </p:cNvSpPr>
          <p:nvPr/>
        </p:nvSpPr>
        <p:spPr bwMode="auto">
          <a:xfrm>
            <a:off x="0" y="6196045"/>
            <a:ext cx="9144000" cy="692150"/>
          </a:xfrm>
          <a:prstGeom prst="rect">
            <a:avLst/>
          </a:prstGeom>
          <a:solidFill>
            <a:schemeClr val="tx2">
              <a:lumMod val="20000"/>
              <a:lumOff val="80000"/>
            </a:schemeClr>
          </a:solidFill>
          <a:ln w="9525">
            <a:noFill/>
            <a:miter lim="800000"/>
            <a:headEnd/>
            <a:tailEnd/>
          </a:ln>
          <a:effectLst/>
        </p:spPr>
        <p:txBody>
          <a:bodyPr wrap="none" anchor="ctr"/>
          <a:lstStyle/>
          <a:p>
            <a:pPr algn="ctr"/>
            <a:r>
              <a:rPr lang="ru-RU" sz="1600" dirty="0" smtClean="0"/>
              <a:t>Национальные рекомендации «Кардиоваскулярная профилактика 2017»</a:t>
            </a:r>
            <a:endParaRPr lang="ru-RU" sz="1600" dirty="0"/>
          </a:p>
        </p:txBody>
      </p:sp>
    </p:spTree>
    <p:extLst>
      <p:ext uri="{BB962C8B-B14F-4D97-AF65-F5344CB8AC3E}">
        <p14:creationId xmlns:p14="http://schemas.microsoft.com/office/powerpoint/2010/main" val="2222454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043608" y="584684"/>
            <a:ext cx="684076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solidFill>
                  <a:srgbClr val="4BACC6">
                    <a:lumMod val="50000"/>
                  </a:srgbClr>
                </a:solidFill>
              </a:rPr>
              <a:t>Что такое инфаркт миокарда?</a:t>
            </a:r>
            <a:endParaRPr lang="ru-RU" sz="3200" b="1" dirty="0">
              <a:solidFill>
                <a:srgbClr val="4BACC6">
                  <a:lumMod val="50000"/>
                </a:srgbClr>
              </a:solidFill>
            </a:endParaRPr>
          </a:p>
        </p:txBody>
      </p:sp>
      <p:sp>
        <p:nvSpPr>
          <p:cNvPr id="3" name="Прямоугольник 2"/>
          <p:cNvSpPr/>
          <p:nvPr/>
        </p:nvSpPr>
        <p:spPr>
          <a:xfrm>
            <a:off x="539552" y="1268760"/>
            <a:ext cx="7776864" cy="72008"/>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Прямоугольник 3"/>
          <p:cNvSpPr/>
          <p:nvPr/>
        </p:nvSpPr>
        <p:spPr>
          <a:xfrm>
            <a:off x="863588" y="2132856"/>
            <a:ext cx="7416824" cy="209288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spcAft>
                <a:spcPts val="600"/>
              </a:spcAft>
              <a:buClr>
                <a:srgbClr val="FF0000"/>
              </a:buClr>
              <a:buFont typeface="+mj-lt"/>
              <a:buAutoNum type="arabicPeriod"/>
            </a:pPr>
            <a:r>
              <a:rPr lang="ru-RU" sz="2400" b="1" dirty="0" smtClean="0">
                <a:solidFill>
                  <a:srgbClr val="C00000"/>
                </a:solidFill>
              </a:rPr>
              <a:t>Заболевание, которое угрожает жизни человека </a:t>
            </a:r>
          </a:p>
          <a:p>
            <a:pPr marL="514350" indent="-514350">
              <a:spcAft>
                <a:spcPts val="600"/>
              </a:spcAft>
              <a:buClr>
                <a:srgbClr val="FF0000"/>
              </a:buClr>
              <a:buFont typeface="+mj-lt"/>
              <a:buAutoNum type="arabicPeriod"/>
            </a:pPr>
            <a:r>
              <a:rPr lang="ru-RU" sz="2400" b="1" dirty="0" smtClean="0">
                <a:solidFill>
                  <a:prstClr val="black"/>
                </a:solidFill>
              </a:rPr>
              <a:t>Заболевание, которое в настоящее время не считается опасным для жизни, поэтому не стоит о нем особенно беспокоиться</a:t>
            </a:r>
          </a:p>
          <a:p>
            <a:pPr marL="514350" indent="-514350">
              <a:spcAft>
                <a:spcPts val="600"/>
              </a:spcAft>
              <a:buClr>
                <a:srgbClr val="FF0000"/>
              </a:buClr>
              <a:buFont typeface="+mj-lt"/>
              <a:buAutoNum type="arabicPeriod"/>
            </a:pPr>
            <a:r>
              <a:rPr lang="ru-RU" sz="2400" b="1" dirty="0" smtClean="0">
                <a:solidFill>
                  <a:prstClr val="black"/>
                </a:solidFill>
              </a:rPr>
              <a:t>Затрудняюсь ответить</a:t>
            </a:r>
          </a:p>
        </p:txBody>
      </p:sp>
    </p:spTree>
    <p:extLst>
      <p:ext uri="{BB962C8B-B14F-4D97-AF65-F5344CB8AC3E}">
        <p14:creationId xmlns:p14="http://schemas.microsoft.com/office/powerpoint/2010/main" val="2910083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9076" y="210608"/>
            <a:ext cx="8942035" cy="698112"/>
          </a:xfrm>
          <a:noFill/>
        </p:spPr>
        <p:txBody>
          <a:bodyPr>
            <a:noAutofit/>
          </a:bodyPr>
          <a:lstStyle/>
          <a:p>
            <a:pPr algn="ctr" eaLnBrk="1" hangingPunct="1"/>
            <a:r>
              <a:rPr lang="ru-RU" sz="2400" b="1" dirty="0" smtClean="0">
                <a:solidFill>
                  <a:schemeClr val="accent5">
                    <a:lumMod val="50000"/>
                  </a:schemeClr>
                </a:solidFill>
              </a:rPr>
              <a:t>Курение многократно увеличивает риск развития </a:t>
            </a:r>
            <a:br>
              <a:rPr lang="ru-RU" sz="2400" b="1" dirty="0" smtClean="0">
                <a:solidFill>
                  <a:schemeClr val="accent5">
                    <a:lumMod val="50000"/>
                  </a:schemeClr>
                </a:solidFill>
              </a:rPr>
            </a:br>
            <a:r>
              <a:rPr lang="ru-RU" sz="2400" b="1" dirty="0" smtClean="0">
                <a:solidFill>
                  <a:schemeClr val="accent5">
                    <a:lumMod val="50000"/>
                  </a:schemeClr>
                </a:solidFill>
              </a:rPr>
              <a:t>инфаркта миокарда  </a:t>
            </a:r>
            <a:endParaRPr lang="en-US" sz="2400" b="1" dirty="0" smtClean="0">
              <a:solidFill>
                <a:schemeClr val="accent5">
                  <a:lumMod val="50000"/>
                </a:schemeClr>
              </a:solidFill>
            </a:endParaRPr>
          </a:p>
        </p:txBody>
      </p:sp>
      <p:graphicFrame>
        <p:nvGraphicFramePr>
          <p:cNvPr id="157721" name="Group 25"/>
          <p:cNvGraphicFramePr>
            <a:graphicFrameLocks noGrp="1"/>
          </p:cNvGraphicFramePr>
          <p:nvPr>
            <p:ph sz="half" idx="1"/>
            <p:extLst>
              <p:ext uri="{D42A27DB-BD31-4B8C-83A1-F6EECF244321}">
                <p14:modId xmlns:p14="http://schemas.microsoft.com/office/powerpoint/2010/main" val="636289007"/>
              </p:ext>
            </p:extLst>
          </p:nvPr>
        </p:nvGraphicFramePr>
        <p:xfrm>
          <a:off x="1763688" y="1196752"/>
          <a:ext cx="5904656" cy="3388730"/>
        </p:xfrm>
        <a:graphic>
          <a:graphicData uri="http://schemas.openxmlformats.org/drawingml/2006/table">
            <a:tbl>
              <a:tblPr/>
              <a:tblGrid>
                <a:gridCol w="2944373"/>
                <a:gridCol w="2960283"/>
              </a:tblGrid>
              <a:tr h="11393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Интенсивность курения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Увеличение риска инфаркта миокарда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4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rPr>
                        <a:t>1-5 сигарет в день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rgbClr val="CC0000"/>
                          </a:solidFill>
                          <a:effectLst/>
                          <a:latin typeface="Arial" pitchFamily="34"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86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rPr>
                        <a:t>20 сигарет в день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rPr>
                        <a:t>(1 пачка)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rgbClr val="CC0000"/>
                          </a:solidFill>
                          <a:effectLst/>
                          <a:latin typeface="Arial" pitchFamily="34"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86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rPr>
                        <a:t>40 сигарет в день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rPr>
                        <a:t>(2 пачки)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rgbClr val="CC0000"/>
                          </a:solidFill>
                          <a:effectLst/>
                          <a:latin typeface="Arial" pitchFamily="34" charset="0"/>
                        </a:rPr>
                        <a:t>+900%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2"/>
          <p:cNvSpPr>
            <a:spLocks noChangeArrowheads="1"/>
          </p:cNvSpPr>
          <p:nvPr/>
        </p:nvSpPr>
        <p:spPr bwMode="auto">
          <a:xfrm>
            <a:off x="0" y="6165850"/>
            <a:ext cx="9144000" cy="692150"/>
          </a:xfrm>
          <a:prstGeom prst="rect">
            <a:avLst/>
          </a:prstGeom>
          <a:solidFill>
            <a:schemeClr val="tx2">
              <a:lumMod val="20000"/>
              <a:lumOff val="80000"/>
            </a:schemeClr>
          </a:solidFill>
          <a:ln w="9525">
            <a:noFill/>
            <a:miter lim="800000"/>
            <a:headEnd/>
            <a:tailEnd/>
          </a:ln>
        </p:spPr>
        <p:txBody>
          <a:bodyPr wrap="none" anchor="ctr"/>
          <a:lstStyle/>
          <a:p>
            <a:endParaRPr lang="ru-RU"/>
          </a:p>
        </p:txBody>
      </p:sp>
      <p:sp>
        <p:nvSpPr>
          <p:cNvPr id="28692" name="Text Box 20"/>
          <p:cNvSpPr txBox="1">
            <a:spLocks noChangeArrowheads="1"/>
          </p:cNvSpPr>
          <p:nvPr/>
        </p:nvSpPr>
        <p:spPr bwMode="auto">
          <a:xfrm>
            <a:off x="1467556" y="6224587"/>
            <a:ext cx="7563556" cy="457200"/>
          </a:xfrm>
          <a:prstGeom prst="rect">
            <a:avLst/>
          </a:prstGeom>
          <a:noFill/>
          <a:ln w="19050" algn="ctr">
            <a:noFill/>
            <a:miter lim="800000"/>
            <a:headEnd/>
            <a:tailEnd/>
          </a:ln>
        </p:spPr>
        <p:txBody>
          <a:bodyPr wrap="square">
            <a:spAutoFit/>
          </a:bodyPr>
          <a:lstStyle/>
          <a:p>
            <a:r>
              <a:rPr lang="en-US" sz="1200" i="1" dirty="0">
                <a:cs typeface="Arial" pitchFamily="34" charset="0"/>
              </a:rPr>
              <a:t>Yusuf S., </a:t>
            </a:r>
            <a:r>
              <a:rPr lang="en-US" sz="1200" i="1" dirty="0" err="1">
                <a:cs typeface="Arial" pitchFamily="34" charset="0"/>
              </a:rPr>
              <a:t>Hawken</a:t>
            </a:r>
            <a:r>
              <a:rPr lang="en-US" sz="1200" i="1" dirty="0">
                <a:cs typeface="Arial" pitchFamily="34" charset="0"/>
              </a:rPr>
              <a:t> S. Effect of potentially modifiable risk factors associated with myocardial infarction in 52 countries (the INTERHEART study)</a:t>
            </a:r>
            <a:r>
              <a:rPr lang="ru-RU" sz="1200" i="1" dirty="0">
                <a:cs typeface="Arial" pitchFamily="34" charset="0"/>
              </a:rPr>
              <a:t>:</a:t>
            </a:r>
            <a:r>
              <a:rPr lang="en-US" sz="1200" i="1" dirty="0">
                <a:cs typeface="Arial" pitchFamily="34" charset="0"/>
              </a:rPr>
              <a:t> case-control study. Lancet 2004</a:t>
            </a:r>
            <a:r>
              <a:rPr lang="ru-RU" sz="1200" i="1" dirty="0">
                <a:cs typeface="Arial" pitchFamily="34" charset="0"/>
              </a:rPr>
              <a:t>;</a:t>
            </a:r>
            <a:r>
              <a:rPr lang="en-US" sz="1200" i="1" dirty="0">
                <a:cs typeface="Arial" pitchFamily="34" charset="0"/>
              </a:rPr>
              <a:t> 364</a:t>
            </a:r>
            <a:r>
              <a:rPr lang="ru-RU" sz="1200" i="1" dirty="0">
                <a:cs typeface="Arial" pitchFamily="34" charset="0"/>
              </a:rPr>
              <a:t>(9438):</a:t>
            </a:r>
            <a:r>
              <a:rPr lang="en-US" sz="1200" i="1" dirty="0">
                <a:cs typeface="Arial" pitchFamily="34" charset="0"/>
              </a:rPr>
              <a:t> </a:t>
            </a:r>
            <a:r>
              <a:rPr lang="ru-RU" sz="1200" i="1" dirty="0">
                <a:cs typeface="Arial" pitchFamily="34" charset="0"/>
              </a:rPr>
              <a:t>912-4</a:t>
            </a:r>
          </a:p>
        </p:txBody>
      </p:sp>
      <p:sp>
        <p:nvSpPr>
          <p:cNvPr id="10" name="TextBox 9"/>
          <p:cNvSpPr txBox="1"/>
          <p:nvPr/>
        </p:nvSpPr>
        <p:spPr>
          <a:xfrm>
            <a:off x="3833367" y="4354136"/>
            <a:ext cx="4672811" cy="1595021"/>
          </a:xfrm>
          <a:prstGeom prst="doubleWave">
            <a:avLst/>
          </a:prstGeom>
          <a:solidFill>
            <a:srgbClr val="FF0000"/>
          </a:solidFill>
          <a:ln>
            <a:solidFill>
              <a:srgbClr val="DA8426"/>
            </a:solidFill>
          </a:ln>
        </p:spPr>
        <p:txBody>
          <a:bodyPr wrap="square" rtlCol="0">
            <a:spAutoFit/>
          </a:bodyPr>
          <a:lstStyle/>
          <a:p>
            <a:pPr algn="ctr"/>
            <a:r>
              <a:rPr lang="ru-RU" altLang="ru-RU" b="1" dirty="0">
                <a:solidFill>
                  <a:schemeClr val="bg1"/>
                </a:solidFill>
                <a:effectLst>
                  <a:outerShdw blurRad="38100" dist="38100" dir="2700000" algn="tl">
                    <a:srgbClr val="000000">
                      <a:alpha val="43137"/>
                    </a:srgbClr>
                  </a:outerShdw>
                </a:effectLst>
              </a:rPr>
              <a:t>Последствия курения являются </a:t>
            </a:r>
            <a:r>
              <a:rPr lang="ru-RU" altLang="ru-RU" b="1" dirty="0" err="1">
                <a:solidFill>
                  <a:schemeClr val="bg1"/>
                </a:solidFill>
                <a:effectLst>
                  <a:outerShdw blurRad="38100" dist="38100" dir="2700000" algn="tl">
                    <a:srgbClr val="000000">
                      <a:alpha val="43137"/>
                    </a:srgbClr>
                  </a:outerShdw>
                </a:effectLst>
              </a:rPr>
              <a:t>дозозависимыми</a:t>
            </a:r>
            <a:r>
              <a:rPr lang="ru-RU" altLang="ru-RU" b="1" dirty="0">
                <a:solidFill>
                  <a:schemeClr val="bg1"/>
                </a:solidFill>
                <a:effectLst>
                  <a:outerShdw blurRad="38100" dist="38100" dir="2700000" algn="tl">
                    <a:srgbClr val="000000">
                      <a:alpha val="43137"/>
                    </a:srgbClr>
                  </a:outerShdw>
                </a:effectLst>
              </a:rPr>
              <a:t>, однако регулярное выкуривание даже 1 сигареты в день нельзя считать безопасным</a:t>
            </a:r>
          </a:p>
        </p:txBody>
      </p:sp>
    </p:spTree>
    <p:extLst>
      <p:ext uri="{BB962C8B-B14F-4D97-AF65-F5344CB8AC3E}">
        <p14:creationId xmlns:p14="http://schemas.microsoft.com/office/powerpoint/2010/main" val="832467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67544" y="2780928"/>
            <a:ext cx="836442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B050"/>
                </a:solidFill>
                <a:effectLst/>
                <a:ea typeface="Times New Roman" pitchFamily="18" charset="0"/>
                <a:cs typeface="Arial" pitchFamily="34" charset="0"/>
              </a:rPr>
              <a:t>Укажите, насколько снижается риск развития ишемической</a:t>
            </a:r>
            <a:r>
              <a:rPr kumimoji="0" lang="ru-RU" sz="2400" b="1" i="0" u="none" strike="noStrike" cap="none" normalizeH="0" dirty="0" smtClean="0">
                <a:ln>
                  <a:noFill/>
                </a:ln>
                <a:solidFill>
                  <a:srgbClr val="00B050"/>
                </a:solidFill>
                <a:effectLst/>
                <a:ea typeface="Times New Roman" pitchFamily="18" charset="0"/>
                <a:cs typeface="Arial" pitchFamily="34" charset="0"/>
              </a:rPr>
              <a:t> болезни сердца</a:t>
            </a:r>
            <a:r>
              <a:rPr kumimoji="0" lang="ru-RU" sz="2400" b="1" i="0" u="none" strike="noStrike" cap="none" normalizeH="0" baseline="0" dirty="0" smtClean="0">
                <a:ln>
                  <a:noFill/>
                </a:ln>
                <a:solidFill>
                  <a:srgbClr val="00B050"/>
                </a:solidFill>
                <a:effectLst/>
                <a:ea typeface="Times New Roman" pitchFamily="18" charset="0"/>
                <a:cs typeface="Arial" pitchFamily="34" charset="0"/>
              </a:rPr>
              <a:t> через </a:t>
            </a:r>
            <a:r>
              <a:rPr kumimoji="0" lang="ru-RU" sz="2400" b="1" i="1" u="none" strike="noStrike" cap="none" normalizeH="0" baseline="0" dirty="0" smtClean="0">
                <a:ln>
                  <a:noFill/>
                </a:ln>
                <a:solidFill>
                  <a:srgbClr val="00B050"/>
                </a:solidFill>
                <a:effectLst/>
                <a:ea typeface="Times New Roman" pitchFamily="18" charset="0"/>
                <a:cs typeface="Arial" pitchFamily="34" charset="0"/>
              </a:rPr>
              <a:t>1 год </a:t>
            </a:r>
            <a:r>
              <a:rPr kumimoji="0" lang="ru-RU" sz="2400" b="1" i="0" u="none" strike="noStrike" cap="none" normalizeH="0" baseline="0" dirty="0" smtClean="0">
                <a:ln>
                  <a:noFill/>
                </a:ln>
                <a:solidFill>
                  <a:srgbClr val="00B050"/>
                </a:solidFill>
                <a:effectLst/>
                <a:ea typeface="Times New Roman" pitchFamily="18" charset="0"/>
                <a:cs typeface="Arial" pitchFamily="34" charset="0"/>
              </a:rPr>
              <a:t>после отказа от курения</a:t>
            </a:r>
            <a:endParaRPr kumimoji="0" lang="ru-RU" sz="2400" b="0" i="0" u="none" strike="noStrike" cap="none" normalizeH="0" baseline="0" dirty="0" smtClean="0">
              <a:ln>
                <a:noFill/>
              </a:ln>
              <a:solidFill>
                <a:srgbClr val="00B050"/>
              </a:solidFill>
              <a:effectLst/>
              <a:ea typeface="Times New Roman" pitchFamily="18" charset="0"/>
              <a:cs typeface="Arial" pitchFamily="34" charset="0"/>
            </a:endParaRPr>
          </a:p>
        </p:txBody>
      </p:sp>
      <p:pic>
        <p:nvPicPr>
          <p:cNvPr id="5" name="Picture 6" descr="https://encrypted-tbn1.gstatic.com/images?q=tbn:ANd9GcQsFIdaiMFeiIBbewKOlbYnay324g_NSr3eRdotkShUpF0PoPqj"/>
          <p:cNvPicPr>
            <a:picLocks noChangeAspect="1" noChangeArrowheads="1"/>
          </p:cNvPicPr>
          <p:nvPr/>
        </p:nvPicPr>
        <p:blipFill>
          <a:blip r:embed="rId2" cstate="print"/>
          <a:srcRect/>
          <a:stretch>
            <a:fillRect/>
          </a:stretch>
        </p:blipFill>
        <p:spPr bwMode="auto">
          <a:xfrm>
            <a:off x="7092280" y="5013176"/>
            <a:ext cx="1703682" cy="1703682"/>
          </a:xfrm>
          <a:prstGeom prst="rect">
            <a:avLst/>
          </a:prstGeom>
          <a:noFill/>
        </p:spPr>
      </p:pic>
      <p:pic>
        <p:nvPicPr>
          <p:cNvPr id="27651" name="Picture 3" descr="Картинки по запросу smoking and heart"/>
          <p:cNvPicPr>
            <a:picLocks noChangeAspect="1" noChangeArrowheads="1"/>
          </p:cNvPicPr>
          <p:nvPr/>
        </p:nvPicPr>
        <p:blipFill>
          <a:blip r:embed="rId3" cstate="print"/>
          <a:srcRect/>
          <a:stretch>
            <a:fillRect/>
          </a:stretch>
        </p:blipFill>
        <p:spPr bwMode="auto">
          <a:xfrm>
            <a:off x="0" y="0"/>
            <a:ext cx="3419872" cy="1923086"/>
          </a:xfrm>
          <a:prstGeom prst="rect">
            <a:avLst/>
          </a:prstGeom>
          <a:noFill/>
        </p:spPr>
      </p:pic>
      <p:sp>
        <p:nvSpPr>
          <p:cNvPr id="7" name="Прямоугольник 6"/>
          <p:cNvSpPr/>
          <p:nvPr/>
        </p:nvSpPr>
        <p:spPr>
          <a:xfrm>
            <a:off x="4283968" y="188640"/>
            <a:ext cx="4860032" cy="1815882"/>
          </a:xfrm>
          <a:prstGeom prst="rect">
            <a:avLst/>
          </a:prstGeom>
        </p:spPr>
        <p:txBody>
          <a:bodyPr wrap="square">
            <a:spAutoFit/>
          </a:bodyPr>
          <a:lstStyle/>
          <a:p>
            <a:r>
              <a:rPr lang="ru-RU" sz="2800" b="1" dirty="0" smtClean="0"/>
              <a:t>Отказ от курения – одна из самых важных вещей, которые Вы можете сделать для своего здоровья</a:t>
            </a:r>
            <a:endParaRPr lang="ru-RU" sz="2800" dirty="0"/>
          </a:p>
        </p:txBody>
      </p:sp>
      <p:sp>
        <p:nvSpPr>
          <p:cNvPr id="6" name="Прямоугольник 5"/>
          <p:cNvSpPr/>
          <p:nvPr/>
        </p:nvSpPr>
        <p:spPr>
          <a:xfrm>
            <a:off x="683568" y="3564984"/>
            <a:ext cx="4464496" cy="2292935"/>
          </a:xfrm>
          <a:prstGeom prst="rect">
            <a:avLst/>
          </a:prstGeom>
        </p:spPr>
        <p:txBody>
          <a:bodyPr wrap="square">
            <a:spAutoFit/>
          </a:bodyPr>
          <a:lstStyle/>
          <a:p>
            <a:pPr marL="514350" indent="-514350">
              <a:spcAft>
                <a:spcPts val="600"/>
              </a:spcAft>
              <a:buClr>
                <a:srgbClr val="FF0000"/>
              </a:buClr>
              <a:buFont typeface="+mj-lt"/>
              <a:buAutoNum type="arabicPeriod"/>
            </a:pPr>
            <a:r>
              <a:rPr lang="ru-RU" sz="3200" dirty="0" smtClean="0"/>
              <a:t>До нуля</a:t>
            </a:r>
          </a:p>
          <a:p>
            <a:pPr marL="514350" indent="-514350">
              <a:spcAft>
                <a:spcPts val="600"/>
              </a:spcAft>
              <a:buClr>
                <a:srgbClr val="FF0000"/>
              </a:buClr>
              <a:buFont typeface="+mj-lt"/>
              <a:buAutoNum type="arabicPeriod"/>
            </a:pPr>
            <a:r>
              <a:rPr lang="ru-RU" sz="3200" dirty="0" smtClean="0"/>
              <a:t>На 30%</a:t>
            </a:r>
          </a:p>
          <a:p>
            <a:pPr marL="514350" indent="-514350">
              <a:spcAft>
                <a:spcPts val="600"/>
              </a:spcAft>
              <a:buClr>
                <a:srgbClr val="FF0000"/>
              </a:buClr>
              <a:buFont typeface="+mj-lt"/>
              <a:buAutoNum type="arabicPeriod"/>
            </a:pPr>
            <a:r>
              <a:rPr lang="ru-RU" sz="3200" dirty="0" smtClean="0"/>
              <a:t>На 50% </a:t>
            </a:r>
          </a:p>
          <a:p>
            <a:pPr marL="514350" indent="-514350">
              <a:spcAft>
                <a:spcPts val="600"/>
              </a:spcAft>
              <a:buClr>
                <a:srgbClr val="FF0000"/>
              </a:buClr>
              <a:buFont typeface="+mj-lt"/>
              <a:buAutoNum type="arabicPeriod"/>
            </a:pPr>
            <a:r>
              <a:rPr lang="ru-RU" sz="3200" dirty="0" smtClean="0"/>
              <a:t>На 70%</a:t>
            </a:r>
          </a:p>
        </p:txBody>
      </p:sp>
    </p:spTree>
    <p:extLst>
      <p:ext uri="{BB962C8B-B14F-4D97-AF65-F5344CB8AC3E}">
        <p14:creationId xmlns:p14="http://schemas.microsoft.com/office/powerpoint/2010/main" val="3786715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31540" y="2564904"/>
            <a:ext cx="836442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B050"/>
                </a:solidFill>
                <a:effectLst/>
                <a:ea typeface="Times New Roman" pitchFamily="18" charset="0"/>
                <a:cs typeface="Arial" pitchFamily="34" charset="0"/>
              </a:rPr>
              <a:t>Укажите, насколько снижается риск развития ишемической</a:t>
            </a:r>
            <a:r>
              <a:rPr kumimoji="0" lang="ru-RU" sz="2400" b="1" i="0" u="none" strike="noStrike" cap="none" normalizeH="0" dirty="0" smtClean="0">
                <a:ln>
                  <a:noFill/>
                </a:ln>
                <a:solidFill>
                  <a:srgbClr val="00B050"/>
                </a:solidFill>
                <a:effectLst/>
                <a:ea typeface="Times New Roman" pitchFamily="18" charset="0"/>
                <a:cs typeface="Arial" pitchFamily="34" charset="0"/>
              </a:rPr>
              <a:t> болезни сердца</a:t>
            </a:r>
            <a:r>
              <a:rPr kumimoji="0" lang="ru-RU" sz="2400" b="1" i="0" u="none" strike="noStrike" cap="none" normalizeH="0" baseline="0" dirty="0" smtClean="0">
                <a:ln>
                  <a:noFill/>
                </a:ln>
                <a:solidFill>
                  <a:srgbClr val="00B050"/>
                </a:solidFill>
                <a:effectLst/>
                <a:ea typeface="Times New Roman" pitchFamily="18" charset="0"/>
                <a:cs typeface="Arial" pitchFamily="34" charset="0"/>
              </a:rPr>
              <a:t> через </a:t>
            </a:r>
            <a:r>
              <a:rPr kumimoji="0" lang="ru-RU" sz="2400" b="1" i="1" u="none" strike="noStrike" cap="none" normalizeH="0" baseline="0" dirty="0" smtClean="0">
                <a:ln>
                  <a:noFill/>
                </a:ln>
                <a:solidFill>
                  <a:srgbClr val="00B050"/>
                </a:solidFill>
                <a:effectLst/>
                <a:ea typeface="Times New Roman" pitchFamily="18" charset="0"/>
                <a:cs typeface="Arial" pitchFamily="34" charset="0"/>
              </a:rPr>
              <a:t>1 год </a:t>
            </a:r>
            <a:r>
              <a:rPr kumimoji="0" lang="ru-RU" sz="2400" b="1" i="0" u="none" strike="noStrike" cap="none" normalizeH="0" baseline="0" dirty="0" smtClean="0">
                <a:ln>
                  <a:noFill/>
                </a:ln>
                <a:solidFill>
                  <a:srgbClr val="00B050"/>
                </a:solidFill>
                <a:effectLst/>
                <a:ea typeface="Times New Roman" pitchFamily="18" charset="0"/>
                <a:cs typeface="Arial" pitchFamily="34" charset="0"/>
              </a:rPr>
              <a:t>после отказа от курения</a:t>
            </a:r>
            <a:endParaRPr kumimoji="0" lang="ru-RU" sz="2400" b="0" i="0" u="none" strike="noStrike" cap="none" normalizeH="0" baseline="0" dirty="0" smtClean="0">
              <a:ln>
                <a:noFill/>
              </a:ln>
              <a:solidFill>
                <a:srgbClr val="00B050"/>
              </a:solidFill>
              <a:effectLst/>
              <a:ea typeface="Times New Roman" pitchFamily="18" charset="0"/>
              <a:cs typeface="Arial" pitchFamily="34" charset="0"/>
            </a:endParaRPr>
          </a:p>
        </p:txBody>
      </p:sp>
      <p:pic>
        <p:nvPicPr>
          <p:cNvPr id="5" name="Picture 6" descr="https://encrypted-tbn1.gstatic.com/images?q=tbn:ANd9GcQsFIdaiMFeiIBbewKOlbYnay324g_NSr3eRdotkShUpF0PoPqj"/>
          <p:cNvPicPr>
            <a:picLocks noChangeAspect="1" noChangeArrowheads="1"/>
          </p:cNvPicPr>
          <p:nvPr/>
        </p:nvPicPr>
        <p:blipFill>
          <a:blip r:embed="rId2" cstate="print"/>
          <a:srcRect/>
          <a:stretch>
            <a:fillRect/>
          </a:stretch>
        </p:blipFill>
        <p:spPr bwMode="auto">
          <a:xfrm>
            <a:off x="7092280" y="5013176"/>
            <a:ext cx="1703682" cy="1703682"/>
          </a:xfrm>
          <a:prstGeom prst="rect">
            <a:avLst/>
          </a:prstGeom>
          <a:noFill/>
        </p:spPr>
      </p:pic>
      <p:pic>
        <p:nvPicPr>
          <p:cNvPr id="27651" name="Picture 3" descr="Картинки по запросу smoking and heart"/>
          <p:cNvPicPr>
            <a:picLocks noChangeAspect="1" noChangeArrowheads="1"/>
          </p:cNvPicPr>
          <p:nvPr/>
        </p:nvPicPr>
        <p:blipFill>
          <a:blip r:embed="rId3" cstate="print"/>
          <a:srcRect/>
          <a:stretch>
            <a:fillRect/>
          </a:stretch>
        </p:blipFill>
        <p:spPr bwMode="auto">
          <a:xfrm>
            <a:off x="0" y="0"/>
            <a:ext cx="3347864" cy="1882594"/>
          </a:xfrm>
          <a:prstGeom prst="rect">
            <a:avLst/>
          </a:prstGeom>
          <a:noFill/>
        </p:spPr>
      </p:pic>
      <p:sp>
        <p:nvSpPr>
          <p:cNvPr id="6" name="Прямоугольник 5"/>
          <p:cNvSpPr/>
          <p:nvPr/>
        </p:nvSpPr>
        <p:spPr>
          <a:xfrm>
            <a:off x="683568" y="3564984"/>
            <a:ext cx="4464496" cy="2292935"/>
          </a:xfrm>
          <a:prstGeom prst="rect">
            <a:avLst/>
          </a:prstGeom>
        </p:spPr>
        <p:txBody>
          <a:bodyPr wrap="square">
            <a:spAutoFit/>
          </a:bodyPr>
          <a:lstStyle/>
          <a:p>
            <a:pPr marL="514350" indent="-514350">
              <a:spcAft>
                <a:spcPts val="600"/>
              </a:spcAft>
              <a:buFont typeface="+mj-lt"/>
              <a:buAutoNum type="arabicPeriod"/>
            </a:pPr>
            <a:r>
              <a:rPr lang="ru-RU" sz="3200" dirty="0" smtClean="0"/>
              <a:t>До нуля</a:t>
            </a:r>
          </a:p>
          <a:p>
            <a:pPr marL="514350" indent="-514350">
              <a:spcAft>
                <a:spcPts val="600"/>
              </a:spcAft>
              <a:buFont typeface="+mj-lt"/>
              <a:buAutoNum type="arabicPeriod"/>
            </a:pPr>
            <a:r>
              <a:rPr lang="ru-RU" sz="3200" dirty="0" smtClean="0"/>
              <a:t>На 30%</a:t>
            </a:r>
          </a:p>
          <a:p>
            <a:pPr marL="514350" indent="-514350">
              <a:spcAft>
                <a:spcPts val="600"/>
              </a:spcAft>
              <a:buFont typeface="+mj-lt"/>
              <a:buAutoNum type="arabicPeriod"/>
            </a:pPr>
            <a:r>
              <a:rPr lang="ru-RU" sz="3200" b="1" dirty="0" smtClean="0">
                <a:solidFill>
                  <a:srgbClr val="FF0000"/>
                </a:solidFill>
                <a:effectLst>
                  <a:outerShdw blurRad="38100" dist="38100" dir="2700000" algn="tl">
                    <a:srgbClr val="000000">
                      <a:alpha val="43137"/>
                    </a:srgbClr>
                  </a:outerShdw>
                </a:effectLst>
              </a:rPr>
              <a:t>На 50%</a:t>
            </a:r>
            <a:r>
              <a:rPr lang="ru-RU" sz="3200" dirty="0" smtClean="0"/>
              <a:t> </a:t>
            </a:r>
          </a:p>
          <a:p>
            <a:pPr marL="514350" indent="-514350">
              <a:spcAft>
                <a:spcPts val="600"/>
              </a:spcAft>
              <a:buFont typeface="+mj-lt"/>
              <a:buAutoNum type="arabicPeriod"/>
            </a:pPr>
            <a:r>
              <a:rPr lang="ru-RU" sz="3200" dirty="0" smtClean="0"/>
              <a:t>На 70%</a:t>
            </a:r>
          </a:p>
        </p:txBody>
      </p:sp>
    </p:spTree>
    <p:extLst>
      <p:ext uri="{BB962C8B-B14F-4D97-AF65-F5344CB8AC3E}">
        <p14:creationId xmlns:p14="http://schemas.microsoft.com/office/powerpoint/2010/main" val="4141359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2966756" y="252663"/>
            <a:ext cx="6177244" cy="535531"/>
          </a:xfrm>
          <a:solidFill>
            <a:schemeClr val="bg1"/>
          </a:solidFill>
          <a:ln/>
        </p:spPr>
        <p:txBody>
          <a:bodyPr wrap="square" anchor="t">
            <a:spAutoFit/>
          </a:bodyPr>
          <a:lstStyle/>
          <a:p>
            <a:r>
              <a:rPr lang="ru-RU" sz="3200" b="1" i="1" dirty="0">
                <a:solidFill>
                  <a:srgbClr val="C00000"/>
                </a:solidFill>
                <a:effectLst>
                  <a:outerShdw blurRad="38100" dist="38100" dir="2700000" algn="tl">
                    <a:srgbClr val="000000">
                      <a:alpha val="43137"/>
                    </a:srgbClr>
                  </a:outerShdw>
                </a:effectLst>
              </a:rPr>
              <a:t>Польза отказа от курения</a:t>
            </a:r>
            <a:endParaRPr lang="en-US" sz="3200" b="1" i="1" dirty="0">
              <a:solidFill>
                <a:srgbClr val="C00000"/>
              </a:solidFill>
              <a:effectLst>
                <a:outerShdw blurRad="38100" dist="38100" dir="2700000" algn="tl">
                  <a:srgbClr val="000000">
                    <a:alpha val="43137"/>
                  </a:srgbClr>
                </a:outerShdw>
              </a:effectLst>
            </a:endParaRPr>
          </a:p>
        </p:txBody>
      </p:sp>
      <p:sp>
        <p:nvSpPr>
          <p:cNvPr id="209925" name="Rectangle 5"/>
          <p:cNvSpPr>
            <a:spLocks noChangeArrowheads="1"/>
          </p:cNvSpPr>
          <p:nvPr/>
        </p:nvSpPr>
        <p:spPr bwMode="auto">
          <a:xfrm>
            <a:off x="792163" y="3709988"/>
            <a:ext cx="3059112" cy="942975"/>
          </a:xfrm>
          <a:prstGeom prst="rect">
            <a:avLst/>
          </a:prstGeom>
          <a:noFill/>
          <a:ln w="9525">
            <a:noFill/>
            <a:miter lim="800000"/>
            <a:headEnd/>
            <a:tailEnd/>
          </a:ln>
          <a:effectLst/>
        </p:spPr>
        <p:txBody>
          <a:bodyPr>
            <a:spAutoFit/>
          </a:bodyPr>
          <a:lstStyle/>
          <a:p>
            <a:pPr eaLnBrk="0" hangingPunct="0"/>
            <a:r>
              <a:rPr lang="ru-RU" sz="1400" b="1">
                <a:latin typeface="Arial "/>
                <a:cs typeface="Arial" pitchFamily="34" charset="0"/>
              </a:rPr>
              <a:t>Улучшается функция внешнего дыхания </a:t>
            </a:r>
            <a:r>
              <a:rPr lang="ru-RU" sz="1400" b="1">
                <a:latin typeface="Lucida Sans"/>
                <a:cs typeface="Arial" pitchFamily="34" charset="0"/>
              </a:rPr>
              <a:t>–</a:t>
            </a:r>
            <a:r>
              <a:rPr lang="ru-RU" sz="1400" b="1">
                <a:latin typeface="Arial "/>
                <a:cs typeface="Arial" pitchFamily="34" charset="0"/>
              </a:rPr>
              <a:t> уменьшаются кашель, отёк придаточных пазух носа, усталость, одышка</a:t>
            </a:r>
            <a:endParaRPr lang="en-US" sz="1400" b="1">
              <a:latin typeface="Arial "/>
              <a:ea typeface="MS PGothic" pitchFamily="34" charset="-128"/>
              <a:cs typeface="Arial" pitchFamily="34" charset="0"/>
            </a:endParaRPr>
          </a:p>
        </p:txBody>
      </p:sp>
      <p:sp>
        <p:nvSpPr>
          <p:cNvPr id="209926" name="Text Box 6"/>
          <p:cNvSpPr txBox="1">
            <a:spLocks noChangeArrowheads="1"/>
          </p:cNvSpPr>
          <p:nvPr/>
        </p:nvSpPr>
        <p:spPr bwMode="auto">
          <a:xfrm rot="-5400000">
            <a:off x="3140075" y="5219700"/>
            <a:ext cx="1304925" cy="314325"/>
          </a:xfrm>
          <a:prstGeom prst="rect">
            <a:avLst/>
          </a:prstGeom>
          <a:noFill/>
          <a:ln w="9525">
            <a:solidFill>
              <a:schemeClr val="bg1"/>
            </a:solidFill>
            <a:miter lim="800000"/>
            <a:headEnd/>
            <a:tailEnd/>
          </a:ln>
          <a:effectLst/>
        </p:spPr>
        <p:txBody>
          <a:bodyPr>
            <a:spAutoFit/>
          </a:bodyPr>
          <a:lstStyle/>
          <a:p>
            <a:pPr algn="ctr" eaLnBrk="0" hangingPunct="0">
              <a:spcBef>
                <a:spcPct val="50000"/>
              </a:spcBef>
            </a:pPr>
            <a:r>
              <a:rPr lang="en-US" sz="1400" b="1">
                <a:solidFill>
                  <a:srgbClr val="FF6600"/>
                </a:solidFill>
                <a:latin typeface="Arial "/>
                <a:ea typeface="MS PGothic" pitchFamily="34" charset="-128"/>
                <a:cs typeface="Arial" pitchFamily="34" charset="0"/>
              </a:rPr>
              <a:t>3 </a:t>
            </a:r>
            <a:r>
              <a:rPr lang="ru-RU" sz="1400" b="1">
                <a:solidFill>
                  <a:srgbClr val="FF6600"/>
                </a:solidFill>
                <a:latin typeface="Arial "/>
                <a:ea typeface="MS PGothic" pitchFamily="34" charset="-128"/>
                <a:cs typeface="Arial" pitchFamily="34" charset="0"/>
              </a:rPr>
              <a:t>месяца</a:t>
            </a:r>
            <a:endParaRPr lang="en-US" sz="1400" b="1">
              <a:solidFill>
                <a:srgbClr val="FF6600"/>
              </a:solidFill>
              <a:latin typeface="Arial "/>
              <a:ea typeface="MS PGothic" pitchFamily="34" charset="-128"/>
              <a:cs typeface="Arial" pitchFamily="34" charset="0"/>
            </a:endParaRPr>
          </a:p>
        </p:txBody>
      </p:sp>
      <p:sp>
        <p:nvSpPr>
          <p:cNvPr id="209927" name="Text Box 7"/>
          <p:cNvSpPr txBox="1">
            <a:spLocks noChangeArrowheads="1"/>
          </p:cNvSpPr>
          <p:nvPr/>
        </p:nvSpPr>
        <p:spPr bwMode="auto">
          <a:xfrm rot="-5400000">
            <a:off x="4414837" y="4002088"/>
            <a:ext cx="396875" cy="304800"/>
          </a:xfrm>
          <a:prstGeom prst="rect">
            <a:avLst/>
          </a:prstGeom>
          <a:noFill/>
          <a:ln w="9525">
            <a:noFill/>
            <a:miter lim="800000"/>
            <a:headEnd/>
            <a:tailEnd/>
          </a:ln>
          <a:effectLst/>
        </p:spPr>
        <p:txBody>
          <a:bodyPr vert="eaVert">
            <a:spAutoFit/>
          </a:bodyPr>
          <a:lstStyle/>
          <a:p>
            <a:pPr algn="ctr" eaLnBrk="0" hangingPunct="0">
              <a:spcBef>
                <a:spcPct val="50000"/>
              </a:spcBef>
            </a:pPr>
            <a:endParaRPr lang="ru-RU" sz="1400" b="1">
              <a:latin typeface="Arial "/>
              <a:ea typeface="MS PGothic" pitchFamily="34" charset="-128"/>
              <a:cs typeface="Arial" pitchFamily="34" charset="0"/>
            </a:endParaRPr>
          </a:p>
        </p:txBody>
      </p:sp>
      <p:sp>
        <p:nvSpPr>
          <p:cNvPr id="209928" name="Rectangle 8"/>
          <p:cNvSpPr>
            <a:spLocks noChangeArrowheads="1"/>
          </p:cNvSpPr>
          <p:nvPr/>
        </p:nvSpPr>
        <p:spPr bwMode="auto">
          <a:xfrm>
            <a:off x="2051050" y="1484313"/>
            <a:ext cx="4818063" cy="517525"/>
          </a:xfrm>
          <a:prstGeom prst="rect">
            <a:avLst/>
          </a:prstGeom>
          <a:noFill/>
          <a:ln w="9525">
            <a:noFill/>
            <a:miter lim="800000"/>
            <a:headEnd/>
            <a:tailEnd/>
          </a:ln>
          <a:effectLst/>
        </p:spPr>
        <p:txBody>
          <a:bodyPr>
            <a:spAutoFit/>
          </a:bodyPr>
          <a:lstStyle/>
          <a:p>
            <a:pPr algn="r" eaLnBrk="0" hangingPunct="0"/>
            <a:r>
              <a:rPr lang="ru-RU" sz="1400" b="1">
                <a:latin typeface="Arial "/>
                <a:cs typeface="Arial" pitchFamily="34" charset="0"/>
              </a:rPr>
              <a:t>Риск рака легких составляет</a:t>
            </a:r>
            <a:r>
              <a:rPr lang="en-US" sz="1400" b="1">
                <a:latin typeface="Arial "/>
                <a:ea typeface="MS PGothic" pitchFamily="34" charset="-128"/>
                <a:cs typeface="Arial" pitchFamily="34" charset="0"/>
              </a:rPr>
              <a:t> 30-50% </a:t>
            </a:r>
            <a:r>
              <a:rPr lang="ru-RU" sz="1400" b="1">
                <a:latin typeface="Arial "/>
                <a:cs typeface="Arial" pitchFamily="34" charset="0"/>
              </a:rPr>
              <a:t>риска курильщика</a:t>
            </a:r>
            <a:endParaRPr lang="en-US" sz="1400" b="1" baseline="30000">
              <a:latin typeface="Arial "/>
              <a:cs typeface="Arial" pitchFamily="34" charset="0"/>
            </a:endParaRPr>
          </a:p>
        </p:txBody>
      </p:sp>
      <p:sp>
        <p:nvSpPr>
          <p:cNvPr id="209930" name="Rectangle 10"/>
          <p:cNvSpPr>
            <a:spLocks noChangeArrowheads="1"/>
          </p:cNvSpPr>
          <p:nvPr/>
        </p:nvSpPr>
        <p:spPr bwMode="auto">
          <a:xfrm>
            <a:off x="1835150" y="3216275"/>
            <a:ext cx="3382963" cy="284163"/>
          </a:xfrm>
          <a:prstGeom prst="rect">
            <a:avLst/>
          </a:prstGeom>
          <a:noFill/>
          <a:ln w="9525">
            <a:noFill/>
            <a:miter lim="800000"/>
            <a:headEnd/>
            <a:tailEnd/>
          </a:ln>
          <a:effectLst/>
        </p:spPr>
        <p:txBody>
          <a:bodyPr>
            <a:spAutoFit/>
          </a:bodyPr>
          <a:lstStyle/>
          <a:p>
            <a:pPr algn="r" eaLnBrk="0" hangingPunct="0">
              <a:lnSpc>
                <a:spcPct val="90000"/>
              </a:lnSpc>
            </a:pPr>
            <a:r>
              <a:rPr lang="ru-RU" sz="1400" b="1">
                <a:latin typeface="Arial "/>
                <a:cs typeface="Arial" pitchFamily="34" charset="0"/>
              </a:rPr>
              <a:t>Риск ИБС снижается на </a:t>
            </a:r>
            <a:r>
              <a:rPr lang="en-US" sz="1400" b="1">
                <a:latin typeface="Arial "/>
                <a:ea typeface="MS PGothic" pitchFamily="34" charset="-128"/>
                <a:cs typeface="Arial" pitchFamily="34" charset="0"/>
              </a:rPr>
              <a:t>50%</a:t>
            </a:r>
            <a:endParaRPr lang="en-US" sz="1400" b="1" baseline="30000">
              <a:latin typeface="Arial "/>
              <a:ea typeface="MS PGothic" pitchFamily="34" charset="-128"/>
              <a:cs typeface="Arial" pitchFamily="34" charset="0"/>
            </a:endParaRPr>
          </a:p>
        </p:txBody>
      </p:sp>
      <p:sp>
        <p:nvSpPr>
          <p:cNvPr id="209931" name="Rectangle 11"/>
          <p:cNvSpPr>
            <a:spLocks noChangeArrowheads="1"/>
          </p:cNvSpPr>
          <p:nvPr/>
        </p:nvSpPr>
        <p:spPr bwMode="auto">
          <a:xfrm>
            <a:off x="179388" y="1052513"/>
            <a:ext cx="7602537" cy="304800"/>
          </a:xfrm>
          <a:prstGeom prst="rect">
            <a:avLst/>
          </a:prstGeom>
          <a:noFill/>
          <a:ln w="9525">
            <a:noFill/>
            <a:miter lim="800000"/>
            <a:headEnd/>
            <a:tailEnd/>
          </a:ln>
          <a:effectLst/>
        </p:spPr>
        <p:txBody>
          <a:bodyPr>
            <a:spAutoFit/>
          </a:bodyPr>
          <a:lstStyle/>
          <a:p>
            <a:pPr algn="r" eaLnBrk="0" hangingPunct="0"/>
            <a:r>
              <a:rPr lang="ru-RU" sz="1400" b="1">
                <a:latin typeface="Arial "/>
                <a:cs typeface="Arial" pitchFamily="34" charset="0"/>
              </a:rPr>
              <a:t>Риск ИБС</a:t>
            </a:r>
            <a:r>
              <a:rPr lang="en-US" sz="1400" b="1">
                <a:latin typeface="Arial "/>
                <a:ea typeface="MS PGothic" pitchFamily="34" charset="-128"/>
                <a:cs typeface="Arial" pitchFamily="34" charset="0"/>
              </a:rPr>
              <a:t> </a:t>
            </a:r>
            <a:r>
              <a:rPr lang="ru-RU" sz="1400" b="1">
                <a:latin typeface="Arial "/>
                <a:cs typeface="Arial" pitchFamily="34" charset="0"/>
              </a:rPr>
              <a:t>такой же, как у никогда не куривших</a:t>
            </a:r>
            <a:endParaRPr lang="en-US" sz="1400" b="1" baseline="30000">
              <a:latin typeface="Arial "/>
              <a:cs typeface="Arial" pitchFamily="34" charset="0"/>
            </a:endParaRPr>
          </a:p>
        </p:txBody>
      </p:sp>
      <p:sp>
        <p:nvSpPr>
          <p:cNvPr id="209932" name="Rectangle 12"/>
          <p:cNvSpPr>
            <a:spLocks noChangeArrowheads="1"/>
          </p:cNvSpPr>
          <p:nvPr/>
        </p:nvSpPr>
        <p:spPr bwMode="auto">
          <a:xfrm>
            <a:off x="900113" y="2349500"/>
            <a:ext cx="5095875" cy="517525"/>
          </a:xfrm>
          <a:prstGeom prst="rect">
            <a:avLst/>
          </a:prstGeom>
          <a:noFill/>
          <a:ln w="9525">
            <a:noFill/>
            <a:miter lim="800000"/>
            <a:headEnd/>
            <a:tailEnd/>
          </a:ln>
          <a:effectLst/>
        </p:spPr>
        <p:txBody>
          <a:bodyPr>
            <a:spAutoFit/>
          </a:bodyPr>
          <a:lstStyle/>
          <a:p>
            <a:pPr algn="r" eaLnBrk="0" hangingPunct="0"/>
            <a:r>
              <a:rPr lang="ru-RU" sz="1400" b="1">
                <a:latin typeface="Arial "/>
                <a:cs typeface="Arial" pitchFamily="34" charset="0"/>
              </a:rPr>
              <a:t>Риск инсульта снижается до уровня никогда не куривших людей</a:t>
            </a:r>
            <a:endParaRPr lang="en-US" sz="1400" b="1" baseline="30000">
              <a:latin typeface="Arial "/>
              <a:ea typeface="MS PGothic" pitchFamily="34" charset="-128"/>
              <a:cs typeface="Arial" pitchFamily="34" charset="0"/>
            </a:endParaRPr>
          </a:p>
        </p:txBody>
      </p:sp>
      <p:sp>
        <p:nvSpPr>
          <p:cNvPr id="209933" name="Freeform 13"/>
          <p:cNvSpPr>
            <a:spLocks/>
          </p:cNvSpPr>
          <p:nvPr/>
        </p:nvSpPr>
        <p:spPr bwMode="auto">
          <a:xfrm>
            <a:off x="3743325" y="3922713"/>
            <a:ext cx="73025" cy="941387"/>
          </a:xfrm>
          <a:custGeom>
            <a:avLst/>
            <a:gdLst/>
            <a:ahLst/>
            <a:cxnLst>
              <a:cxn ang="0">
                <a:pos x="0" y="0"/>
              </a:cxn>
              <a:cxn ang="0">
                <a:pos x="585" y="0"/>
              </a:cxn>
              <a:cxn ang="0">
                <a:pos x="585" y="1253"/>
              </a:cxn>
            </a:cxnLst>
            <a:rect l="0" t="0" r="r" b="b"/>
            <a:pathLst>
              <a:path w="585" h="1253">
                <a:moveTo>
                  <a:pt x="0" y="0"/>
                </a:moveTo>
                <a:lnTo>
                  <a:pt x="585" y="0"/>
                </a:lnTo>
                <a:lnTo>
                  <a:pt x="585" y="1253"/>
                </a:lnTo>
              </a:path>
            </a:pathLst>
          </a:custGeom>
          <a:noFill/>
          <a:ln w="19050" cap="flat" cmpd="sng">
            <a:solidFill>
              <a:srgbClr val="FF6600"/>
            </a:solidFill>
            <a:prstDash val="solid"/>
            <a:round/>
            <a:headEnd/>
            <a:tailEnd type="oval" w="lg" len="lg"/>
          </a:ln>
          <a:effectLst/>
        </p:spPr>
        <p:txBody>
          <a:bodyPr/>
          <a:lstStyle/>
          <a:p>
            <a:endParaRPr lang="ru-RU"/>
          </a:p>
        </p:txBody>
      </p:sp>
      <p:sp>
        <p:nvSpPr>
          <p:cNvPr id="209934" name="Freeform 14"/>
          <p:cNvSpPr>
            <a:spLocks/>
          </p:cNvSpPr>
          <p:nvPr/>
        </p:nvSpPr>
        <p:spPr bwMode="auto">
          <a:xfrm>
            <a:off x="5259388" y="3336925"/>
            <a:ext cx="144462" cy="1379538"/>
          </a:xfrm>
          <a:custGeom>
            <a:avLst/>
            <a:gdLst/>
            <a:ahLst/>
            <a:cxnLst>
              <a:cxn ang="0">
                <a:pos x="0" y="0"/>
              </a:cxn>
              <a:cxn ang="0">
                <a:pos x="585" y="0"/>
              </a:cxn>
              <a:cxn ang="0">
                <a:pos x="585" y="1253"/>
              </a:cxn>
            </a:cxnLst>
            <a:rect l="0" t="0" r="r" b="b"/>
            <a:pathLst>
              <a:path w="585" h="1253">
                <a:moveTo>
                  <a:pt x="0" y="0"/>
                </a:moveTo>
                <a:lnTo>
                  <a:pt x="585" y="0"/>
                </a:lnTo>
                <a:lnTo>
                  <a:pt x="585" y="1253"/>
                </a:lnTo>
              </a:path>
            </a:pathLst>
          </a:custGeom>
          <a:noFill/>
          <a:ln w="19050" cap="flat" cmpd="sng">
            <a:solidFill>
              <a:srgbClr val="FF6600"/>
            </a:solidFill>
            <a:prstDash val="solid"/>
            <a:round/>
            <a:headEnd/>
            <a:tailEnd type="oval" w="lg" len="lg"/>
          </a:ln>
          <a:effectLst/>
        </p:spPr>
        <p:txBody>
          <a:bodyPr/>
          <a:lstStyle/>
          <a:p>
            <a:endParaRPr lang="ru-RU"/>
          </a:p>
        </p:txBody>
      </p:sp>
      <p:sp>
        <p:nvSpPr>
          <p:cNvPr id="209935" name="Freeform 15"/>
          <p:cNvSpPr>
            <a:spLocks/>
          </p:cNvSpPr>
          <p:nvPr/>
        </p:nvSpPr>
        <p:spPr bwMode="auto">
          <a:xfrm>
            <a:off x="6070600" y="2611438"/>
            <a:ext cx="247650" cy="1938337"/>
          </a:xfrm>
          <a:custGeom>
            <a:avLst/>
            <a:gdLst/>
            <a:ahLst/>
            <a:cxnLst>
              <a:cxn ang="0">
                <a:pos x="0" y="0"/>
              </a:cxn>
              <a:cxn ang="0">
                <a:pos x="585" y="0"/>
              </a:cxn>
              <a:cxn ang="0">
                <a:pos x="585" y="1253"/>
              </a:cxn>
            </a:cxnLst>
            <a:rect l="0" t="0" r="r" b="b"/>
            <a:pathLst>
              <a:path w="585" h="1253">
                <a:moveTo>
                  <a:pt x="0" y="0"/>
                </a:moveTo>
                <a:lnTo>
                  <a:pt x="585" y="0"/>
                </a:lnTo>
                <a:lnTo>
                  <a:pt x="585" y="1253"/>
                </a:lnTo>
              </a:path>
            </a:pathLst>
          </a:custGeom>
          <a:noFill/>
          <a:ln w="19050" cap="flat" cmpd="sng">
            <a:solidFill>
              <a:srgbClr val="FF6600"/>
            </a:solidFill>
            <a:prstDash val="solid"/>
            <a:round/>
            <a:headEnd/>
            <a:tailEnd type="oval" w="lg" len="lg"/>
          </a:ln>
          <a:effectLst/>
        </p:spPr>
        <p:txBody>
          <a:bodyPr/>
          <a:lstStyle/>
          <a:p>
            <a:endParaRPr lang="ru-RU"/>
          </a:p>
        </p:txBody>
      </p:sp>
      <p:sp>
        <p:nvSpPr>
          <p:cNvPr id="209936" name="Freeform 16"/>
          <p:cNvSpPr>
            <a:spLocks/>
          </p:cNvSpPr>
          <p:nvPr/>
        </p:nvSpPr>
        <p:spPr bwMode="auto">
          <a:xfrm>
            <a:off x="6953250" y="1771650"/>
            <a:ext cx="223838" cy="2630488"/>
          </a:xfrm>
          <a:custGeom>
            <a:avLst/>
            <a:gdLst/>
            <a:ahLst/>
            <a:cxnLst>
              <a:cxn ang="0">
                <a:pos x="0" y="0"/>
              </a:cxn>
              <a:cxn ang="0">
                <a:pos x="585" y="0"/>
              </a:cxn>
              <a:cxn ang="0">
                <a:pos x="585" y="1253"/>
              </a:cxn>
            </a:cxnLst>
            <a:rect l="0" t="0" r="r" b="b"/>
            <a:pathLst>
              <a:path w="585" h="1253">
                <a:moveTo>
                  <a:pt x="0" y="0"/>
                </a:moveTo>
                <a:lnTo>
                  <a:pt x="585" y="0"/>
                </a:lnTo>
                <a:lnTo>
                  <a:pt x="585" y="1253"/>
                </a:lnTo>
              </a:path>
            </a:pathLst>
          </a:custGeom>
          <a:noFill/>
          <a:ln w="19050" cap="flat" cmpd="sng">
            <a:solidFill>
              <a:srgbClr val="FF6600"/>
            </a:solidFill>
            <a:prstDash val="solid"/>
            <a:round/>
            <a:headEnd/>
            <a:tailEnd type="oval" w="lg" len="lg"/>
          </a:ln>
          <a:effectLst/>
        </p:spPr>
        <p:txBody>
          <a:bodyPr/>
          <a:lstStyle/>
          <a:p>
            <a:endParaRPr lang="ru-RU"/>
          </a:p>
        </p:txBody>
      </p:sp>
      <p:sp>
        <p:nvSpPr>
          <p:cNvPr id="209937" name="Freeform 17"/>
          <p:cNvSpPr>
            <a:spLocks/>
          </p:cNvSpPr>
          <p:nvPr/>
        </p:nvSpPr>
        <p:spPr bwMode="auto">
          <a:xfrm>
            <a:off x="7812088" y="1235075"/>
            <a:ext cx="247650" cy="2963863"/>
          </a:xfrm>
          <a:custGeom>
            <a:avLst/>
            <a:gdLst/>
            <a:ahLst/>
            <a:cxnLst>
              <a:cxn ang="0">
                <a:pos x="0" y="0"/>
              </a:cxn>
              <a:cxn ang="0">
                <a:pos x="585" y="0"/>
              </a:cxn>
              <a:cxn ang="0">
                <a:pos x="585" y="1253"/>
              </a:cxn>
            </a:cxnLst>
            <a:rect l="0" t="0" r="r" b="b"/>
            <a:pathLst>
              <a:path w="585" h="1253">
                <a:moveTo>
                  <a:pt x="0" y="0"/>
                </a:moveTo>
                <a:lnTo>
                  <a:pt x="585" y="0"/>
                </a:lnTo>
                <a:lnTo>
                  <a:pt x="585" y="1253"/>
                </a:lnTo>
              </a:path>
            </a:pathLst>
          </a:custGeom>
          <a:noFill/>
          <a:ln w="19050" cap="flat" cmpd="sng">
            <a:solidFill>
              <a:srgbClr val="FF6600"/>
            </a:solidFill>
            <a:prstDash val="solid"/>
            <a:round/>
            <a:headEnd/>
            <a:tailEnd type="oval" w="lg" len="lg"/>
          </a:ln>
          <a:effectLst/>
        </p:spPr>
        <p:txBody>
          <a:bodyPr/>
          <a:lstStyle/>
          <a:p>
            <a:endParaRPr lang="ru-RU"/>
          </a:p>
        </p:txBody>
      </p:sp>
      <p:sp>
        <p:nvSpPr>
          <p:cNvPr id="209938" name="Rectangle 18"/>
          <p:cNvSpPr>
            <a:spLocks noChangeArrowheads="1"/>
          </p:cNvSpPr>
          <p:nvPr/>
        </p:nvSpPr>
        <p:spPr bwMode="auto">
          <a:xfrm rot="-5400000">
            <a:off x="5031528" y="5057704"/>
            <a:ext cx="1013547" cy="492443"/>
          </a:xfrm>
          <a:prstGeom prst="rect">
            <a:avLst/>
          </a:prstGeom>
          <a:noFill/>
          <a:ln w="9525" algn="ctr">
            <a:solidFill>
              <a:schemeClr val="bg1"/>
            </a:solidFill>
            <a:miter lim="800000"/>
            <a:headEnd/>
            <a:tailEnd/>
          </a:ln>
          <a:effectLst/>
        </p:spPr>
        <p:txBody>
          <a:bodyPr wrap="none" lIns="0" tIns="0" rIns="0" bIns="0" anchor="b">
            <a:spAutoFit/>
          </a:bodyPr>
          <a:lstStyle/>
          <a:p>
            <a:pPr algn="ctr" eaLnBrk="0" hangingPunct="0">
              <a:spcBef>
                <a:spcPct val="50000"/>
              </a:spcBef>
            </a:pPr>
            <a:r>
              <a:rPr lang="en-US" sz="3200" b="1" dirty="0">
                <a:solidFill>
                  <a:srgbClr val="00B050"/>
                </a:solidFill>
                <a:effectLst>
                  <a:outerShdw blurRad="38100" dist="38100" dir="2700000" algn="tl">
                    <a:srgbClr val="000000">
                      <a:alpha val="43137"/>
                    </a:srgbClr>
                  </a:outerShdw>
                </a:effectLst>
                <a:latin typeface="Arial "/>
                <a:cs typeface="Arial" pitchFamily="34" charset="0"/>
              </a:rPr>
              <a:t>1 </a:t>
            </a:r>
            <a:r>
              <a:rPr lang="ru-RU" sz="3200" b="1" dirty="0">
                <a:solidFill>
                  <a:srgbClr val="00B050"/>
                </a:solidFill>
                <a:effectLst>
                  <a:outerShdw blurRad="38100" dist="38100" dir="2700000" algn="tl">
                    <a:srgbClr val="000000">
                      <a:alpha val="43137"/>
                    </a:srgbClr>
                  </a:outerShdw>
                </a:effectLst>
                <a:latin typeface="Arial "/>
                <a:cs typeface="Arial" pitchFamily="34" charset="0"/>
              </a:rPr>
              <a:t>год</a:t>
            </a:r>
            <a:endParaRPr lang="en-US" sz="3200" b="1" dirty="0">
              <a:solidFill>
                <a:srgbClr val="00B050"/>
              </a:solidFill>
              <a:effectLst>
                <a:outerShdw blurRad="38100" dist="38100" dir="2700000" algn="tl">
                  <a:srgbClr val="000000">
                    <a:alpha val="43137"/>
                  </a:srgbClr>
                </a:outerShdw>
              </a:effectLst>
              <a:latin typeface="Arial "/>
              <a:cs typeface="Arial" pitchFamily="34" charset="0"/>
            </a:endParaRPr>
          </a:p>
        </p:txBody>
      </p:sp>
      <p:sp>
        <p:nvSpPr>
          <p:cNvPr id="209939" name="Rectangle 19"/>
          <p:cNvSpPr>
            <a:spLocks noChangeArrowheads="1"/>
          </p:cNvSpPr>
          <p:nvPr/>
        </p:nvSpPr>
        <p:spPr bwMode="auto">
          <a:xfrm rot="-5400000">
            <a:off x="6144418" y="4818857"/>
            <a:ext cx="455613" cy="222250"/>
          </a:xfrm>
          <a:prstGeom prst="rect">
            <a:avLst/>
          </a:prstGeom>
          <a:noFill/>
          <a:ln w="9525" algn="ctr">
            <a:solidFill>
              <a:schemeClr val="bg1"/>
            </a:solidFill>
            <a:miter lim="800000"/>
            <a:headEnd/>
            <a:tailEnd/>
          </a:ln>
          <a:effectLst/>
        </p:spPr>
        <p:txBody>
          <a:bodyPr wrap="none" lIns="0" tIns="0" rIns="0" bIns="0" anchor="b">
            <a:spAutoFit/>
          </a:bodyPr>
          <a:lstStyle/>
          <a:p>
            <a:pPr algn="ctr" eaLnBrk="0" hangingPunct="0">
              <a:spcBef>
                <a:spcPct val="50000"/>
              </a:spcBef>
            </a:pPr>
            <a:r>
              <a:rPr lang="en-US" sz="1400" b="1">
                <a:solidFill>
                  <a:srgbClr val="FF6600"/>
                </a:solidFill>
                <a:latin typeface="Arial "/>
                <a:cs typeface="Arial" pitchFamily="34" charset="0"/>
              </a:rPr>
              <a:t>5 </a:t>
            </a:r>
            <a:r>
              <a:rPr lang="ru-RU" sz="1400" b="1">
                <a:solidFill>
                  <a:srgbClr val="FF6600"/>
                </a:solidFill>
                <a:latin typeface="Arial "/>
                <a:cs typeface="Arial" pitchFamily="34" charset="0"/>
              </a:rPr>
              <a:t>лет</a:t>
            </a:r>
            <a:endParaRPr lang="en-US" sz="1400" b="1">
              <a:solidFill>
                <a:srgbClr val="FF6600"/>
              </a:solidFill>
              <a:latin typeface="Arial "/>
              <a:cs typeface="Arial" pitchFamily="34" charset="0"/>
            </a:endParaRPr>
          </a:p>
        </p:txBody>
      </p:sp>
      <p:sp>
        <p:nvSpPr>
          <p:cNvPr id="209940" name="Text Box 20"/>
          <p:cNvSpPr txBox="1">
            <a:spLocks noChangeArrowheads="1"/>
          </p:cNvSpPr>
          <p:nvPr/>
        </p:nvSpPr>
        <p:spPr bwMode="auto">
          <a:xfrm rot="-5400000">
            <a:off x="6549232" y="4788694"/>
            <a:ext cx="1265237" cy="314325"/>
          </a:xfrm>
          <a:prstGeom prst="rect">
            <a:avLst/>
          </a:prstGeom>
          <a:noFill/>
          <a:ln w="9525">
            <a:solidFill>
              <a:schemeClr val="bg1"/>
            </a:solidFill>
            <a:miter lim="800000"/>
            <a:headEnd/>
            <a:tailEnd/>
          </a:ln>
          <a:effectLst/>
        </p:spPr>
        <p:txBody>
          <a:bodyPr>
            <a:spAutoFit/>
          </a:bodyPr>
          <a:lstStyle/>
          <a:p>
            <a:pPr algn="ctr" eaLnBrk="0" hangingPunct="0">
              <a:spcBef>
                <a:spcPct val="50000"/>
              </a:spcBef>
            </a:pPr>
            <a:r>
              <a:rPr lang="en-US" sz="1400" b="1">
                <a:solidFill>
                  <a:srgbClr val="FF6600"/>
                </a:solidFill>
                <a:latin typeface="Arial "/>
                <a:ea typeface="MS PGothic" pitchFamily="34" charset="-128"/>
                <a:cs typeface="Arial" pitchFamily="34" charset="0"/>
              </a:rPr>
              <a:t>10 </a:t>
            </a:r>
            <a:r>
              <a:rPr lang="ru-RU" sz="1400" b="1">
                <a:solidFill>
                  <a:srgbClr val="FF6600"/>
                </a:solidFill>
                <a:latin typeface="Arial "/>
                <a:ea typeface="MS PGothic" pitchFamily="34" charset="-128"/>
                <a:cs typeface="Arial" pitchFamily="34" charset="0"/>
              </a:rPr>
              <a:t>лет</a:t>
            </a:r>
            <a:endParaRPr lang="en-US" sz="1400" b="1" baseline="30000">
              <a:solidFill>
                <a:srgbClr val="FF6600"/>
              </a:solidFill>
              <a:latin typeface="Arial "/>
              <a:ea typeface="MS PGothic" pitchFamily="34" charset="-128"/>
              <a:cs typeface="Arial" pitchFamily="34" charset="0"/>
            </a:endParaRPr>
          </a:p>
        </p:txBody>
      </p:sp>
      <p:sp>
        <p:nvSpPr>
          <p:cNvPr id="209941" name="Text Box 21"/>
          <p:cNvSpPr txBox="1">
            <a:spLocks noChangeArrowheads="1"/>
          </p:cNvSpPr>
          <p:nvPr/>
        </p:nvSpPr>
        <p:spPr bwMode="auto">
          <a:xfrm rot="-5400000">
            <a:off x="7410451" y="4518025"/>
            <a:ext cx="1263650" cy="314325"/>
          </a:xfrm>
          <a:prstGeom prst="rect">
            <a:avLst/>
          </a:prstGeom>
          <a:noFill/>
          <a:ln w="9525">
            <a:solidFill>
              <a:schemeClr val="bg1"/>
            </a:solidFill>
            <a:miter lim="800000"/>
            <a:headEnd/>
            <a:tailEnd/>
          </a:ln>
          <a:effectLst/>
        </p:spPr>
        <p:txBody>
          <a:bodyPr>
            <a:spAutoFit/>
          </a:bodyPr>
          <a:lstStyle/>
          <a:p>
            <a:pPr algn="ctr" eaLnBrk="0" hangingPunct="0">
              <a:spcBef>
                <a:spcPct val="50000"/>
              </a:spcBef>
            </a:pPr>
            <a:r>
              <a:rPr lang="en-US" sz="1400" b="1">
                <a:solidFill>
                  <a:srgbClr val="FF6600"/>
                </a:solidFill>
                <a:latin typeface="Arial "/>
                <a:ea typeface="MS PGothic" pitchFamily="34" charset="-128"/>
                <a:cs typeface="Arial" pitchFamily="34" charset="0"/>
              </a:rPr>
              <a:t>1</a:t>
            </a:r>
            <a:r>
              <a:rPr lang="ru-RU" sz="1400" b="1">
                <a:solidFill>
                  <a:srgbClr val="FF6600"/>
                </a:solidFill>
                <a:latin typeface="Arial "/>
                <a:ea typeface="MS PGothic" pitchFamily="34" charset="-128"/>
                <a:cs typeface="Arial" pitchFamily="34" charset="0"/>
              </a:rPr>
              <a:t>5 лет</a:t>
            </a:r>
            <a:endParaRPr lang="en-US" sz="1400" b="1" baseline="30000">
              <a:solidFill>
                <a:srgbClr val="FF6600"/>
              </a:solidFill>
              <a:latin typeface="Arial "/>
              <a:ea typeface="MS PGothic" pitchFamily="34" charset="-128"/>
              <a:cs typeface="Arial" pitchFamily="34" charset="0"/>
            </a:endParaRPr>
          </a:p>
        </p:txBody>
      </p:sp>
      <p:sp>
        <p:nvSpPr>
          <p:cNvPr id="20" name="Rectangle 2"/>
          <p:cNvSpPr>
            <a:spLocks noChangeArrowheads="1"/>
          </p:cNvSpPr>
          <p:nvPr/>
        </p:nvSpPr>
        <p:spPr bwMode="auto">
          <a:xfrm>
            <a:off x="-36512" y="6165850"/>
            <a:ext cx="9144000" cy="692150"/>
          </a:xfrm>
          <a:prstGeom prst="rect">
            <a:avLst/>
          </a:prstGeom>
          <a:solidFill>
            <a:srgbClr val="009900"/>
          </a:solidFill>
          <a:ln w="9525">
            <a:solidFill>
              <a:schemeClr val="tx1"/>
            </a:solidFill>
            <a:miter lim="800000"/>
            <a:headEnd/>
            <a:tailEnd/>
          </a:ln>
          <a:effectLst/>
        </p:spPr>
        <p:txBody>
          <a:bodyPr wrap="none" anchor="ctr"/>
          <a:lstStyle/>
          <a:p>
            <a:endParaRPr lang="ru-RU"/>
          </a:p>
        </p:txBody>
      </p:sp>
      <p:sp>
        <p:nvSpPr>
          <p:cNvPr id="209923" name="Text Box 3"/>
          <p:cNvSpPr txBox="1">
            <a:spLocks noChangeArrowheads="1"/>
          </p:cNvSpPr>
          <p:nvPr/>
        </p:nvSpPr>
        <p:spPr bwMode="auto">
          <a:xfrm>
            <a:off x="395536" y="6233105"/>
            <a:ext cx="7910513" cy="369332"/>
          </a:xfrm>
          <a:prstGeom prst="rect">
            <a:avLst/>
          </a:prstGeom>
          <a:noFill/>
          <a:ln w="9525">
            <a:noFill/>
            <a:miter lim="800000"/>
            <a:headEnd/>
            <a:tailEnd/>
          </a:ln>
          <a:effectLst/>
        </p:spPr>
        <p:txBody>
          <a:bodyPr lIns="0" tIns="0" rIns="0" bIns="0" anchor="b">
            <a:spAutoFit/>
          </a:bodyPr>
          <a:lstStyle/>
          <a:p>
            <a:r>
              <a:rPr lang="en-US" altLang="ja-JP" sz="1200" b="1" i="1" dirty="0">
                <a:solidFill>
                  <a:schemeClr val="bg1"/>
                </a:solidFill>
                <a:latin typeface="Arial "/>
                <a:ea typeface="MS PGothic" pitchFamily="34" charset="-128"/>
                <a:cs typeface="Arial" pitchFamily="34" charset="0"/>
              </a:rPr>
              <a:t>Manual of Smoking cessation: A Guide for </a:t>
            </a:r>
            <a:r>
              <a:rPr lang="en-US" altLang="ja-JP" sz="1200" b="1" i="1" dirty="0" err="1">
                <a:solidFill>
                  <a:schemeClr val="bg1"/>
                </a:solidFill>
                <a:latin typeface="Arial "/>
                <a:ea typeface="MS PGothic" pitchFamily="34" charset="-128"/>
                <a:cs typeface="Arial" pitchFamily="34" charset="0"/>
              </a:rPr>
              <a:t>Counsellors</a:t>
            </a:r>
            <a:r>
              <a:rPr lang="en-US" altLang="ja-JP" sz="1200" b="1" i="1" dirty="0">
                <a:solidFill>
                  <a:schemeClr val="bg1"/>
                </a:solidFill>
                <a:latin typeface="Arial "/>
                <a:ea typeface="MS PGothic" pitchFamily="34" charset="-128"/>
                <a:cs typeface="Arial" pitchFamily="34" charset="0"/>
              </a:rPr>
              <a:t> and </a:t>
            </a:r>
            <a:r>
              <a:rPr lang="en-US" altLang="ja-JP" sz="1200" b="1" i="1" dirty="0" err="1">
                <a:solidFill>
                  <a:schemeClr val="bg1"/>
                </a:solidFill>
                <a:latin typeface="Arial "/>
                <a:ea typeface="MS PGothic" pitchFamily="34" charset="-128"/>
                <a:cs typeface="Arial" pitchFamily="34" charset="0"/>
              </a:rPr>
              <a:t>practioners</a:t>
            </a:r>
            <a:r>
              <a:rPr lang="en-US" altLang="ja-JP" sz="1200" b="1" i="1" dirty="0">
                <a:solidFill>
                  <a:schemeClr val="bg1"/>
                </a:solidFill>
                <a:latin typeface="Arial "/>
                <a:ea typeface="MS PGothic" pitchFamily="34" charset="-128"/>
                <a:cs typeface="Arial" pitchFamily="34" charset="0"/>
              </a:rPr>
              <a:t>. Andy McEwen, Peter </a:t>
            </a:r>
            <a:r>
              <a:rPr lang="en-US" altLang="ja-JP" sz="1200" b="1" i="1" dirty="0" err="1">
                <a:solidFill>
                  <a:schemeClr val="bg1"/>
                </a:solidFill>
                <a:latin typeface="Arial "/>
                <a:ea typeface="MS PGothic" pitchFamily="34" charset="-128"/>
                <a:cs typeface="Arial" pitchFamily="34" charset="0"/>
              </a:rPr>
              <a:t>Hajek</a:t>
            </a:r>
            <a:r>
              <a:rPr lang="en-US" altLang="ja-JP" sz="1200" b="1" i="1" dirty="0">
                <a:solidFill>
                  <a:schemeClr val="bg1"/>
                </a:solidFill>
                <a:latin typeface="Arial "/>
                <a:ea typeface="MS PGothic" pitchFamily="34" charset="-128"/>
                <a:cs typeface="Arial" pitchFamily="34" charset="0"/>
              </a:rPr>
              <a:t>, Hayden </a:t>
            </a:r>
            <a:r>
              <a:rPr lang="en-US" altLang="ja-JP" sz="1200" b="1" i="1" dirty="0" err="1">
                <a:solidFill>
                  <a:schemeClr val="bg1"/>
                </a:solidFill>
                <a:latin typeface="Arial "/>
                <a:ea typeface="MS PGothic" pitchFamily="34" charset="-128"/>
                <a:cs typeface="Arial" pitchFamily="34" charset="0"/>
              </a:rPr>
              <a:t>McRobbie</a:t>
            </a:r>
            <a:r>
              <a:rPr lang="en-US" altLang="ja-JP" sz="1200" b="1" i="1" dirty="0">
                <a:solidFill>
                  <a:schemeClr val="bg1"/>
                </a:solidFill>
                <a:latin typeface="Arial "/>
                <a:ea typeface="MS PGothic" pitchFamily="34" charset="-128"/>
                <a:cs typeface="Arial" pitchFamily="34" charset="0"/>
              </a:rPr>
              <a:t> &amp; Robert West. Addiction Press, Blackwell publishing.</a:t>
            </a:r>
            <a:endParaRPr lang="en-GB" altLang="ja-JP" sz="1200" b="1" i="1" dirty="0">
              <a:solidFill>
                <a:schemeClr val="bg1"/>
              </a:solidFill>
              <a:latin typeface="Arial "/>
              <a:ea typeface="MS PGothic" pitchFamily="34" charset="-128"/>
              <a:cs typeface="Arial" pitchFamily="34" charset="0"/>
            </a:endParaRPr>
          </a:p>
        </p:txBody>
      </p:sp>
      <p:sp>
        <p:nvSpPr>
          <p:cNvPr id="50178" name="AutoShape 2" descr="Картинки по запросу quitting smo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0180" name="AutoShape 4" descr="Картинки по запросу quitting smo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0182" name="AutoShape 6" descr="Картинки по запросу quitting smo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0184" name="Picture 8" descr="Картинки по запросу quitting smoking"/>
          <p:cNvPicPr>
            <a:picLocks noChangeAspect="1" noChangeArrowheads="1"/>
          </p:cNvPicPr>
          <p:nvPr/>
        </p:nvPicPr>
        <p:blipFill>
          <a:blip r:embed="rId3" cstate="print"/>
          <a:srcRect/>
          <a:stretch>
            <a:fillRect/>
          </a:stretch>
        </p:blipFill>
        <p:spPr bwMode="auto">
          <a:xfrm>
            <a:off x="-5149078" y="-10108502"/>
            <a:ext cx="11731752" cy="7821168"/>
          </a:xfrm>
          <a:prstGeom prst="rect">
            <a:avLst/>
          </a:prstGeom>
          <a:noFill/>
        </p:spPr>
      </p:pic>
      <p:pic>
        <p:nvPicPr>
          <p:cNvPr id="50186" name="Picture 10"/>
          <p:cNvPicPr>
            <a:picLocks noChangeAspect="1" noChangeArrowheads="1"/>
          </p:cNvPicPr>
          <p:nvPr/>
        </p:nvPicPr>
        <p:blipFill>
          <a:blip r:embed="rId4" cstate="print"/>
          <a:srcRect/>
          <a:stretch>
            <a:fillRect/>
          </a:stretch>
        </p:blipFill>
        <p:spPr bwMode="auto">
          <a:xfrm>
            <a:off x="395536" y="116632"/>
            <a:ext cx="2418290" cy="1728192"/>
          </a:xfrm>
          <a:prstGeom prst="rect">
            <a:avLst/>
          </a:prstGeom>
          <a:noFill/>
          <a:ln w="9525">
            <a:noFill/>
            <a:miter lim="800000"/>
            <a:headEnd/>
            <a:tailEnd/>
          </a:ln>
        </p:spPr>
      </p:pic>
    </p:spTree>
    <p:extLst>
      <p:ext uri="{BB962C8B-B14F-4D97-AF65-F5344CB8AC3E}">
        <p14:creationId xmlns:p14="http://schemas.microsoft.com/office/powerpoint/2010/main" val="331808314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6148300"/>
            <a:ext cx="9144000" cy="692150"/>
          </a:xfrm>
          <a:prstGeom prst="rect">
            <a:avLst/>
          </a:prstGeom>
          <a:solidFill>
            <a:schemeClr val="tx2">
              <a:lumMod val="20000"/>
              <a:lumOff val="80000"/>
            </a:schemeClr>
          </a:solidFill>
          <a:ln w="9525">
            <a:noFill/>
            <a:miter lim="800000"/>
            <a:headEnd/>
            <a:tailEnd/>
          </a:ln>
          <a:effectLst/>
        </p:spPr>
        <p:txBody>
          <a:bodyPr wrap="none" anchor="ctr"/>
          <a:lstStyle/>
          <a:p>
            <a:pPr algn="ctr"/>
            <a:r>
              <a:rPr lang="ru-RU" dirty="0" smtClean="0">
                <a:cs typeface="Arial" pitchFamily="34" charset="0"/>
              </a:rPr>
              <a:t>Национальные </a:t>
            </a:r>
            <a:r>
              <a:rPr lang="ru-RU" dirty="0">
                <a:cs typeface="Arial" pitchFamily="34" charset="0"/>
              </a:rPr>
              <a:t>рекомендации «Кардиоваскулярная профилактика 2017»</a:t>
            </a:r>
            <a:endParaRPr lang="ru-RU" dirty="0"/>
          </a:p>
        </p:txBody>
      </p:sp>
      <p:sp>
        <p:nvSpPr>
          <p:cNvPr id="2" name="Заголовок 1"/>
          <p:cNvSpPr>
            <a:spLocks noGrp="1"/>
          </p:cNvSpPr>
          <p:nvPr>
            <p:ph type="title"/>
          </p:nvPr>
        </p:nvSpPr>
        <p:spPr>
          <a:xfrm>
            <a:off x="0" y="332656"/>
            <a:ext cx="9144000" cy="1143000"/>
          </a:xfrm>
        </p:spPr>
        <p:txBody>
          <a:bodyPr>
            <a:normAutofit fontScale="90000"/>
          </a:bodyPr>
          <a:lstStyle/>
          <a:p>
            <a:pPr algn="ctr"/>
            <a:r>
              <a:rPr lang="ru-RU" sz="3600" b="1" dirty="0" smtClean="0">
                <a:solidFill>
                  <a:srgbClr val="00B050"/>
                </a:solidFill>
                <a:effectLst>
                  <a:outerShdw blurRad="38100" dist="38100" dir="2700000" algn="tl">
                    <a:srgbClr val="000000">
                      <a:alpha val="43137"/>
                    </a:srgbClr>
                  </a:outerShdw>
                </a:effectLst>
                <a:latin typeface="+mn-lt"/>
                <a:ea typeface="+mn-ea"/>
                <a:cs typeface="+mn-cs"/>
              </a:rPr>
              <a:t>Здоровое питание  </a:t>
            </a:r>
            <a:r>
              <a:rPr lang="ru-RU" sz="3600" b="1" dirty="0" smtClean="0">
                <a:latin typeface="+mn-lt"/>
                <a:ea typeface="+mn-ea"/>
                <a:cs typeface="+mn-cs"/>
              </a:rPr>
              <a:t/>
            </a:r>
            <a:br>
              <a:rPr lang="ru-RU" sz="3600" b="1" dirty="0" smtClean="0">
                <a:latin typeface="+mn-lt"/>
                <a:ea typeface="+mn-ea"/>
                <a:cs typeface="+mn-cs"/>
              </a:rPr>
            </a:br>
            <a:r>
              <a:rPr lang="ru-RU" sz="2200" b="1" dirty="0" smtClean="0">
                <a:solidFill>
                  <a:schemeClr val="tx1">
                    <a:lumMod val="65000"/>
                    <a:lumOff val="35000"/>
                  </a:schemeClr>
                </a:solidFill>
              </a:rPr>
              <a:t>рекомендуется как основа и важнейший компонент профилактики </a:t>
            </a:r>
            <a:br>
              <a:rPr lang="ru-RU" sz="2200" b="1" dirty="0" smtClean="0">
                <a:solidFill>
                  <a:schemeClr val="tx1">
                    <a:lumMod val="65000"/>
                    <a:lumOff val="35000"/>
                  </a:schemeClr>
                </a:solidFill>
              </a:rPr>
            </a:br>
            <a:r>
              <a:rPr lang="ru-RU" sz="2200" b="1" dirty="0" smtClean="0">
                <a:solidFill>
                  <a:schemeClr val="tx1">
                    <a:lumMod val="65000"/>
                    <a:lumOff val="35000"/>
                  </a:schemeClr>
                </a:solidFill>
              </a:rPr>
              <a:t>сердечно-сосудистых заболеваний и их осложнений</a:t>
            </a:r>
            <a:endParaRPr lang="ru-RU" sz="2200" b="1" dirty="0">
              <a:solidFill>
                <a:schemeClr val="tx1">
                  <a:lumMod val="65000"/>
                  <a:lumOff val="35000"/>
                </a:schemeClr>
              </a:solidFill>
              <a:latin typeface="+mn-lt"/>
              <a:ea typeface="+mn-ea"/>
              <a:cs typeface="+mn-cs"/>
            </a:endParaRPr>
          </a:p>
        </p:txBody>
      </p:sp>
      <p:pic>
        <p:nvPicPr>
          <p:cNvPr id="19458" name="Picture 2" descr="ÐÐ°ÑÑÐ¸Ð½ÐºÐ¸ Ð¿Ð¾ Ð·Ð°Ð¿ÑÐ¾ÑÑ Ð¿Ð¸ÑÐ°Ð¼Ð¸Ð´Ð° Ð¿Ð¸ÑÐ°Ð½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628800"/>
            <a:ext cx="476250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538409"/>
      </p:ext>
    </p:extLst>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352928" cy="2736304"/>
          </a:xfrm>
        </p:spPr>
        <p:txBody>
          <a:bodyPr>
            <a:normAutofit/>
          </a:bodyPr>
          <a:lstStyle/>
          <a:p>
            <a:r>
              <a:rPr lang="ru-RU" sz="3200" b="1" dirty="0" smtClean="0">
                <a:solidFill>
                  <a:srgbClr val="336600"/>
                </a:solidFill>
              </a:rPr>
              <a:t>Какая самая главная рекомендация по здоровому питанию способствует профилактике инфаркта миокарда и других сердечно-сосудистых заболеваний? </a:t>
            </a:r>
            <a:endParaRPr lang="ru-RU" sz="3200" b="1" dirty="0">
              <a:solidFill>
                <a:srgbClr val="336600"/>
              </a:solidFill>
            </a:endParaRPr>
          </a:p>
        </p:txBody>
      </p:sp>
      <p:pic>
        <p:nvPicPr>
          <p:cNvPr id="8" name="Рисунок 7" descr="000000125.jpg"/>
          <p:cNvPicPr>
            <a:picLocks noChangeAspect="1"/>
          </p:cNvPicPr>
          <p:nvPr/>
        </p:nvPicPr>
        <p:blipFill>
          <a:blip r:embed="rId2" cstate="print"/>
          <a:stretch>
            <a:fillRect/>
          </a:stretch>
        </p:blipFill>
        <p:spPr>
          <a:xfrm>
            <a:off x="2915816" y="4813696"/>
            <a:ext cx="3096344" cy="2044304"/>
          </a:xfrm>
          <a:prstGeom prst="rect">
            <a:avLst/>
          </a:prstGeom>
        </p:spPr>
      </p:pic>
    </p:spTree>
    <p:extLst>
      <p:ext uri="{BB962C8B-B14F-4D97-AF65-F5344CB8AC3E}">
        <p14:creationId xmlns:p14="http://schemas.microsoft.com/office/powerpoint/2010/main" val="585244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352928" cy="2736304"/>
          </a:xfrm>
        </p:spPr>
        <p:txBody>
          <a:bodyPr>
            <a:normAutofit/>
          </a:bodyPr>
          <a:lstStyle/>
          <a:p>
            <a:r>
              <a:rPr lang="ru-RU" sz="3200" b="1" dirty="0" smtClean="0">
                <a:solidFill>
                  <a:srgbClr val="336600"/>
                </a:solidFill>
              </a:rPr>
              <a:t>Какая самая главная рекомендация по здоровому питанию способствует профилактике инфаркта миокарда и других сердечно-сосудистых заболеваний? </a:t>
            </a:r>
            <a:endParaRPr lang="ru-RU" sz="3200" b="1" dirty="0">
              <a:solidFill>
                <a:srgbClr val="336600"/>
              </a:solidFill>
            </a:endParaRPr>
          </a:p>
        </p:txBody>
      </p:sp>
      <p:sp>
        <p:nvSpPr>
          <p:cNvPr id="7" name="Прямоугольник 6"/>
          <p:cNvSpPr/>
          <p:nvPr/>
        </p:nvSpPr>
        <p:spPr>
          <a:xfrm>
            <a:off x="683568" y="3429000"/>
            <a:ext cx="8064896" cy="1384995"/>
          </a:xfrm>
          <a:prstGeom prst="rect">
            <a:avLst/>
          </a:prstGeom>
          <a:solidFill>
            <a:schemeClr val="accent3">
              <a:lumMod val="40000"/>
              <a:lumOff val="60000"/>
            </a:schemeClr>
          </a:solidFill>
        </p:spPr>
        <p:txBody>
          <a:bodyPr wrap="square">
            <a:spAutoFit/>
          </a:bodyPr>
          <a:lstStyle/>
          <a:p>
            <a:pPr algn="ctr"/>
            <a:r>
              <a:rPr lang="ru-RU" sz="2400" b="1" dirty="0" smtClean="0">
                <a:solidFill>
                  <a:prstClr val="black"/>
                </a:solidFill>
              </a:rPr>
              <a:t> </a:t>
            </a:r>
            <a:r>
              <a:rPr lang="ru-RU" sz="2800" b="1" dirty="0" smtClean="0">
                <a:solidFill>
                  <a:prstClr val="black"/>
                </a:solidFill>
              </a:rPr>
              <a:t>Ежедневно рекомендуется употреблять 200 г фруктов (2–3 порции) и 200 г овощей (2–3 порции) без учета картофеля</a:t>
            </a:r>
            <a:endParaRPr lang="ru-RU" sz="2800" b="1" dirty="0">
              <a:solidFill>
                <a:prstClr val="black"/>
              </a:solidFill>
            </a:endParaRPr>
          </a:p>
        </p:txBody>
      </p:sp>
      <p:pic>
        <p:nvPicPr>
          <p:cNvPr id="8" name="Рисунок 7" descr="000000125.jpg"/>
          <p:cNvPicPr>
            <a:picLocks noChangeAspect="1"/>
          </p:cNvPicPr>
          <p:nvPr/>
        </p:nvPicPr>
        <p:blipFill>
          <a:blip r:embed="rId2" cstate="print"/>
          <a:stretch>
            <a:fillRect/>
          </a:stretch>
        </p:blipFill>
        <p:spPr>
          <a:xfrm>
            <a:off x="2915816" y="4813696"/>
            <a:ext cx="3096344" cy="2044304"/>
          </a:xfrm>
          <a:prstGeom prst="rect">
            <a:avLst/>
          </a:prstGeom>
        </p:spPr>
      </p:pic>
    </p:spTree>
    <p:extLst>
      <p:ext uri="{BB962C8B-B14F-4D97-AF65-F5344CB8AC3E}">
        <p14:creationId xmlns:p14="http://schemas.microsoft.com/office/powerpoint/2010/main" val="2461555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www.rebenok.com/img/7233_400_1.jpg"/>
          <p:cNvPicPr>
            <a:picLocks noChangeAspect="1" noChangeArrowheads="1"/>
          </p:cNvPicPr>
          <p:nvPr/>
        </p:nvPicPr>
        <p:blipFill>
          <a:blip r:embed="rId3" cstate="print"/>
          <a:srcRect/>
          <a:stretch>
            <a:fillRect/>
          </a:stretch>
        </p:blipFill>
        <p:spPr bwMode="auto">
          <a:xfrm rot="278499">
            <a:off x="1785918" y="1142984"/>
            <a:ext cx="785818" cy="1004240"/>
          </a:xfrm>
          <a:prstGeom prst="rect">
            <a:avLst/>
          </a:prstGeom>
          <a:noFill/>
        </p:spPr>
      </p:pic>
      <p:sp>
        <p:nvSpPr>
          <p:cNvPr id="5" name="Прямоугольник 4"/>
          <p:cNvSpPr/>
          <p:nvPr/>
        </p:nvSpPr>
        <p:spPr>
          <a:xfrm>
            <a:off x="1420615" y="2129719"/>
            <a:ext cx="1503710" cy="369332"/>
          </a:xfrm>
          <a:prstGeom prst="rect">
            <a:avLst/>
          </a:prstGeom>
        </p:spPr>
        <p:txBody>
          <a:bodyPr wrap="square">
            <a:spAutoFit/>
          </a:bodyPr>
          <a:lstStyle/>
          <a:p>
            <a:pPr algn="ctr"/>
            <a:r>
              <a:rPr lang="ru-RU" dirty="0" smtClean="0"/>
              <a:t>1 яблоко</a:t>
            </a:r>
          </a:p>
        </p:txBody>
      </p:sp>
      <p:sp>
        <p:nvSpPr>
          <p:cNvPr id="7" name="Овал 6"/>
          <p:cNvSpPr/>
          <p:nvPr/>
        </p:nvSpPr>
        <p:spPr>
          <a:xfrm>
            <a:off x="3714744" y="2500306"/>
            <a:ext cx="2071702" cy="1428760"/>
          </a:xfrm>
          <a:prstGeom prst="ellipse">
            <a:avLst/>
          </a:prstGeom>
          <a:solidFill>
            <a:srgbClr val="CCFF99"/>
          </a:solidFill>
          <a:ln>
            <a:solidFill>
              <a:srgbClr val="92D05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8" name="Прямоугольник 7"/>
          <p:cNvSpPr/>
          <p:nvPr/>
        </p:nvSpPr>
        <p:spPr>
          <a:xfrm>
            <a:off x="3214678" y="2714620"/>
            <a:ext cx="3071834" cy="1077218"/>
          </a:xfrm>
          <a:prstGeom prst="rect">
            <a:avLst/>
          </a:prstGeom>
        </p:spPr>
        <p:txBody>
          <a:bodyPr wrap="square">
            <a:spAutoFit/>
          </a:bodyPr>
          <a:lstStyle/>
          <a:p>
            <a:pPr algn="ctr"/>
            <a:r>
              <a:rPr lang="ru-RU" sz="3200" dirty="0" smtClean="0"/>
              <a:t>1 порция</a:t>
            </a:r>
          </a:p>
          <a:p>
            <a:pPr algn="ctr"/>
            <a:r>
              <a:rPr lang="ru-RU" sz="3200" dirty="0" smtClean="0"/>
              <a:t>это:</a:t>
            </a:r>
          </a:p>
        </p:txBody>
      </p:sp>
      <p:pic>
        <p:nvPicPr>
          <p:cNvPr id="70660" name="Picture 4" descr="https://encrypted-tbn2.gstatic.com/images?q=tbn:ANd9GcQxVCKzL_fV3UiHqJzdDd0JUX1t62a6NQ2ANOwByC0XvbfIMqUx"/>
          <p:cNvPicPr>
            <a:picLocks noChangeAspect="1" noChangeArrowheads="1"/>
          </p:cNvPicPr>
          <p:nvPr/>
        </p:nvPicPr>
        <p:blipFill>
          <a:blip r:embed="rId4" cstate="print"/>
          <a:srcRect/>
          <a:stretch>
            <a:fillRect/>
          </a:stretch>
        </p:blipFill>
        <p:spPr bwMode="auto">
          <a:xfrm>
            <a:off x="5603991" y="899022"/>
            <a:ext cx="1575496" cy="1071570"/>
          </a:xfrm>
          <a:prstGeom prst="rect">
            <a:avLst/>
          </a:prstGeom>
          <a:noFill/>
        </p:spPr>
      </p:pic>
      <p:sp>
        <p:nvSpPr>
          <p:cNvPr id="12" name="Прямоугольник 11"/>
          <p:cNvSpPr/>
          <p:nvPr/>
        </p:nvSpPr>
        <p:spPr>
          <a:xfrm>
            <a:off x="5991879" y="1947656"/>
            <a:ext cx="1571636" cy="369332"/>
          </a:xfrm>
          <a:prstGeom prst="rect">
            <a:avLst/>
          </a:prstGeom>
        </p:spPr>
        <p:txBody>
          <a:bodyPr wrap="square">
            <a:spAutoFit/>
          </a:bodyPr>
          <a:lstStyle/>
          <a:p>
            <a:pPr algn="ctr"/>
            <a:r>
              <a:rPr lang="ru-RU" dirty="0" smtClean="0"/>
              <a:t>2 киви</a:t>
            </a:r>
          </a:p>
        </p:txBody>
      </p:sp>
      <p:pic>
        <p:nvPicPr>
          <p:cNvPr id="70662" name="Picture 6" descr="https://encrypted-tbn2.gstatic.com/images?q=tbn:ANd9GcT6hYRqT6qeyRI-lw3v4F8qh8uQFaR9S_1gFmuSWq61kEQFgemB"/>
          <p:cNvPicPr>
            <a:picLocks noChangeAspect="1" noChangeArrowheads="1"/>
          </p:cNvPicPr>
          <p:nvPr/>
        </p:nvPicPr>
        <p:blipFill>
          <a:blip r:embed="rId5" cstate="print"/>
          <a:srcRect/>
          <a:stretch>
            <a:fillRect/>
          </a:stretch>
        </p:blipFill>
        <p:spPr bwMode="auto">
          <a:xfrm>
            <a:off x="6336633" y="2588503"/>
            <a:ext cx="995194" cy="930849"/>
          </a:xfrm>
          <a:prstGeom prst="rect">
            <a:avLst/>
          </a:prstGeom>
          <a:noFill/>
        </p:spPr>
      </p:pic>
      <p:pic>
        <p:nvPicPr>
          <p:cNvPr id="29" name="Picture 28" descr="https://encrypted-tbn1.gstatic.com/images?q=tbn:ANd9GcTDr7Vq31IUJPjtnMwQVPIWH0x_2ZER2yMKd7V2_O98mg5_NL_k"/>
          <p:cNvPicPr>
            <a:picLocks noChangeAspect="1" noChangeArrowheads="1"/>
          </p:cNvPicPr>
          <p:nvPr/>
        </p:nvPicPr>
        <p:blipFill>
          <a:blip r:embed="rId6" cstate="print"/>
          <a:srcRect/>
          <a:stretch>
            <a:fillRect/>
          </a:stretch>
        </p:blipFill>
        <p:spPr bwMode="auto">
          <a:xfrm rot="19544563">
            <a:off x="5044876" y="3842887"/>
            <a:ext cx="1474722" cy="737361"/>
          </a:xfrm>
          <a:prstGeom prst="rect">
            <a:avLst/>
          </a:prstGeom>
          <a:noFill/>
        </p:spPr>
      </p:pic>
      <p:pic>
        <p:nvPicPr>
          <p:cNvPr id="30" name="Picture 26" descr="https://encrypted-tbn3.gstatic.com/images?q=tbn:ANd9GcRZUiyQf5EhbEEPE0NDbU0IKdaGMGm8E_5GMzOyMFfUOIZ03dbm_w"/>
          <p:cNvPicPr>
            <a:picLocks noChangeAspect="1" noChangeArrowheads="1"/>
          </p:cNvPicPr>
          <p:nvPr/>
        </p:nvPicPr>
        <p:blipFill>
          <a:blip r:embed="rId7" cstate="print"/>
          <a:srcRect/>
          <a:stretch>
            <a:fillRect/>
          </a:stretch>
        </p:blipFill>
        <p:spPr bwMode="auto">
          <a:xfrm>
            <a:off x="2935910" y="4041243"/>
            <a:ext cx="2147042" cy="1428760"/>
          </a:xfrm>
          <a:prstGeom prst="rect">
            <a:avLst/>
          </a:prstGeom>
          <a:noFill/>
        </p:spPr>
      </p:pic>
      <p:sp>
        <p:nvSpPr>
          <p:cNvPr id="31" name="Прямоугольник 30"/>
          <p:cNvSpPr/>
          <p:nvPr/>
        </p:nvSpPr>
        <p:spPr>
          <a:xfrm>
            <a:off x="5323822" y="4533322"/>
            <a:ext cx="2500330" cy="1200329"/>
          </a:xfrm>
          <a:prstGeom prst="rect">
            <a:avLst/>
          </a:prstGeom>
        </p:spPr>
        <p:txBody>
          <a:bodyPr wrap="square">
            <a:spAutoFit/>
          </a:bodyPr>
          <a:lstStyle/>
          <a:p>
            <a:pPr marL="342900" indent="-342900" algn="ctr">
              <a:buAutoNum type="arabicPlain" startAt="150"/>
            </a:pPr>
            <a:r>
              <a:rPr lang="ru-RU" dirty="0" smtClean="0"/>
              <a:t> г  (1/2 тарелки) свежеприготовленного салата или тушеной капусты </a:t>
            </a:r>
          </a:p>
        </p:txBody>
      </p:sp>
      <p:pic>
        <p:nvPicPr>
          <p:cNvPr id="70686" name="Picture 30" descr="https://encrypted-tbn3.gstatic.com/images?q=tbn:ANd9GcRx4Wwmsn3kKDxOZpug_lO14Kw96CcULR1Fmtrn26F9ACSvP61JFQ"/>
          <p:cNvPicPr>
            <a:picLocks noChangeAspect="1" noChangeArrowheads="1"/>
          </p:cNvPicPr>
          <p:nvPr/>
        </p:nvPicPr>
        <p:blipFill>
          <a:blip r:embed="rId8" cstate="print"/>
          <a:srcRect/>
          <a:stretch>
            <a:fillRect/>
          </a:stretch>
        </p:blipFill>
        <p:spPr bwMode="auto">
          <a:xfrm>
            <a:off x="3428992" y="670112"/>
            <a:ext cx="1143008" cy="1137929"/>
          </a:xfrm>
          <a:prstGeom prst="rect">
            <a:avLst/>
          </a:prstGeom>
          <a:noFill/>
        </p:spPr>
      </p:pic>
      <p:sp>
        <p:nvSpPr>
          <p:cNvPr id="33" name="Прямоугольник 32"/>
          <p:cNvSpPr/>
          <p:nvPr/>
        </p:nvSpPr>
        <p:spPr>
          <a:xfrm>
            <a:off x="2969458" y="1808041"/>
            <a:ext cx="1571636" cy="369332"/>
          </a:xfrm>
          <a:prstGeom prst="rect">
            <a:avLst/>
          </a:prstGeom>
        </p:spPr>
        <p:txBody>
          <a:bodyPr wrap="square">
            <a:spAutoFit/>
          </a:bodyPr>
          <a:lstStyle/>
          <a:p>
            <a:pPr algn="ctr"/>
            <a:r>
              <a:rPr lang="ru-RU" dirty="0" smtClean="0"/>
              <a:t>1 банан</a:t>
            </a:r>
          </a:p>
        </p:txBody>
      </p:sp>
      <p:sp>
        <p:nvSpPr>
          <p:cNvPr id="26" name="Заголовок 1"/>
          <p:cNvSpPr>
            <a:spLocks noGrp="1"/>
          </p:cNvSpPr>
          <p:nvPr>
            <p:ph type="title"/>
          </p:nvPr>
        </p:nvSpPr>
        <p:spPr>
          <a:xfrm>
            <a:off x="500034" y="0"/>
            <a:ext cx="8229600" cy="714356"/>
          </a:xfrm>
        </p:spPr>
        <p:txBody>
          <a:bodyPr>
            <a:normAutofit/>
          </a:bodyPr>
          <a:lstStyle/>
          <a:p>
            <a:r>
              <a:rPr lang="ru-RU" sz="2800" b="1" dirty="0" smtClean="0">
                <a:latin typeface="+mn-lt"/>
                <a:ea typeface="+mn-ea"/>
                <a:cs typeface="+mn-cs"/>
              </a:rPr>
              <a:t>«5 порций овощей и фруктов в день»</a:t>
            </a:r>
          </a:p>
        </p:txBody>
      </p:sp>
      <p:sp>
        <p:nvSpPr>
          <p:cNvPr id="28" name="Rectangle 3"/>
          <p:cNvSpPr>
            <a:spLocks noChangeArrowheads="1"/>
          </p:cNvSpPr>
          <p:nvPr/>
        </p:nvSpPr>
        <p:spPr bwMode="auto">
          <a:xfrm>
            <a:off x="0" y="6165850"/>
            <a:ext cx="9144000" cy="692150"/>
          </a:xfrm>
          <a:prstGeom prst="rect">
            <a:avLst/>
          </a:prstGeom>
          <a:solidFill>
            <a:srgbClr val="009900"/>
          </a:solidFill>
          <a:ln w="9525">
            <a:solidFill>
              <a:schemeClr val="tx1"/>
            </a:solidFill>
            <a:miter lim="800000"/>
            <a:headEnd/>
            <a:tailEnd/>
          </a:ln>
          <a:effectLst/>
        </p:spPr>
        <p:txBody>
          <a:bodyPr wrap="none" anchor="ctr"/>
          <a:lstStyle/>
          <a:p>
            <a:endParaRPr lang="ru-RU"/>
          </a:p>
        </p:txBody>
      </p:sp>
      <p:sp>
        <p:nvSpPr>
          <p:cNvPr id="32" name="Rectangle 5"/>
          <p:cNvSpPr>
            <a:spLocks noChangeArrowheads="1"/>
          </p:cNvSpPr>
          <p:nvPr/>
        </p:nvSpPr>
        <p:spPr bwMode="auto">
          <a:xfrm>
            <a:off x="2124075" y="6354763"/>
            <a:ext cx="5616575" cy="242887"/>
          </a:xfrm>
          <a:prstGeom prst="rect">
            <a:avLst/>
          </a:prstGeom>
          <a:noFill/>
          <a:ln w="9525">
            <a:noFill/>
            <a:miter lim="800000"/>
            <a:headEnd/>
            <a:tailEnd/>
          </a:ln>
          <a:effectLst/>
        </p:spPr>
        <p:txBody>
          <a:bodyPr wrap="none" anchor="ctr"/>
          <a:lstStyle/>
          <a:p>
            <a:pPr algn="ctr"/>
            <a:endParaRPr lang="ru-RU" sz="1400" b="1" i="1" dirty="0">
              <a:solidFill>
                <a:schemeClr val="bg1"/>
              </a:solidFill>
              <a:cs typeface="Arial" pitchFamily="34" charset="0"/>
            </a:endParaRPr>
          </a:p>
        </p:txBody>
      </p:sp>
      <p:sp>
        <p:nvSpPr>
          <p:cNvPr id="14" name="Прямоугольник 13"/>
          <p:cNvSpPr/>
          <p:nvPr/>
        </p:nvSpPr>
        <p:spPr>
          <a:xfrm>
            <a:off x="6716735" y="3369470"/>
            <a:ext cx="1571636" cy="369332"/>
          </a:xfrm>
          <a:prstGeom prst="rect">
            <a:avLst/>
          </a:prstGeom>
        </p:spPr>
        <p:txBody>
          <a:bodyPr wrap="square">
            <a:spAutoFit/>
          </a:bodyPr>
          <a:lstStyle/>
          <a:p>
            <a:pPr algn="ctr"/>
            <a:r>
              <a:rPr lang="ru-RU" dirty="0" smtClean="0"/>
              <a:t>1 апельсин</a:t>
            </a:r>
          </a:p>
        </p:txBody>
      </p:sp>
      <p:pic>
        <p:nvPicPr>
          <p:cNvPr id="35" name="Picture 18" descr="http://www.kulina.ru/images1/2006_09_07/fruits.jpg"/>
          <p:cNvPicPr>
            <a:picLocks noChangeAspect="1" noChangeArrowheads="1"/>
          </p:cNvPicPr>
          <p:nvPr/>
        </p:nvPicPr>
        <p:blipFill>
          <a:blip r:embed="rId9" cstate="print"/>
          <a:srcRect/>
          <a:stretch>
            <a:fillRect/>
          </a:stretch>
        </p:blipFill>
        <p:spPr bwMode="auto">
          <a:xfrm>
            <a:off x="1384570" y="3053928"/>
            <a:ext cx="1285884" cy="1369747"/>
          </a:xfrm>
          <a:prstGeom prst="rect">
            <a:avLst/>
          </a:prstGeom>
          <a:noFill/>
        </p:spPr>
      </p:pic>
      <p:sp>
        <p:nvSpPr>
          <p:cNvPr id="36" name="Прямоугольник 35"/>
          <p:cNvSpPr/>
          <p:nvPr/>
        </p:nvSpPr>
        <p:spPr>
          <a:xfrm>
            <a:off x="710722" y="4285026"/>
            <a:ext cx="2071702" cy="64633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dirty="0" smtClean="0"/>
              <a:t>1/4 стакана сухофруктов</a:t>
            </a:r>
          </a:p>
        </p:txBody>
      </p:sp>
      <p:sp>
        <p:nvSpPr>
          <p:cNvPr id="37" name="Rectangle 3"/>
          <p:cNvSpPr>
            <a:spLocks noChangeArrowheads="1"/>
          </p:cNvSpPr>
          <p:nvPr/>
        </p:nvSpPr>
        <p:spPr bwMode="auto">
          <a:xfrm>
            <a:off x="0" y="6148300"/>
            <a:ext cx="9144000" cy="692150"/>
          </a:xfrm>
          <a:prstGeom prst="rect">
            <a:avLst/>
          </a:prstGeom>
          <a:solidFill>
            <a:schemeClr val="accent3">
              <a:lumMod val="40000"/>
              <a:lumOff val="60000"/>
            </a:schemeClr>
          </a:solidFill>
          <a:ln w="9525">
            <a:noFill/>
            <a:miter lim="800000"/>
            <a:headEnd/>
            <a:tailEnd/>
          </a:ln>
          <a:effectLst/>
        </p:spPr>
        <p:txBody>
          <a:bodyPr wrap="none" anchor="ctr"/>
          <a:lstStyle/>
          <a:p>
            <a:pPr algn="ctr"/>
            <a:r>
              <a:rPr lang="ru-RU" dirty="0" smtClean="0">
                <a:cs typeface="Arial" pitchFamily="34" charset="0"/>
              </a:rPr>
              <a:t>Национальные </a:t>
            </a:r>
            <a:r>
              <a:rPr lang="ru-RU" dirty="0">
                <a:cs typeface="Arial" pitchFamily="34" charset="0"/>
              </a:rPr>
              <a:t>рекомендации «Кардиоваскулярная профилактика 2017»</a:t>
            </a:r>
            <a:endParaRPr lang="ru-RU" dirty="0"/>
          </a:p>
        </p:txBody>
      </p:sp>
    </p:spTree>
    <p:extLst>
      <p:ext uri="{BB962C8B-B14F-4D97-AF65-F5344CB8AC3E}">
        <p14:creationId xmlns:p14="http://schemas.microsoft.com/office/powerpoint/2010/main" val="1029789300"/>
      </p:ext>
    </p:extLst>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6480720" cy="1815882"/>
          </a:xfrm>
          <a:prstGeom prst="rect">
            <a:avLst/>
          </a:prstGeom>
          <a:noFill/>
        </p:spPr>
        <p:txBody>
          <a:bodyPr wrap="square" rtlCol="0">
            <a:spAutoFit/>
          </a:bodyPr>
          <a:lstStyle/>
          <a:p>
            <a:r>
              <a:rPr lang="ru-RU" sz="2800" b="1" dirty="0" smtClean="0">
                <a:solidFill>
                  <a:srgbClr val="336600"/>
                </a:solidFill>
              </a:rPr>
              <a:t>Как часто следует есть рыбу, чтобы свести к минимуму риск сердечно-сосудистых осложнений  согласно последним рекомендациям? </a:t>
            </a:r>
            <a:endParaRPr lang="ru-RU" sz="2800" b="1" dirty="0">
              <a:solidFill>
                <a:srgbClr val="336600"/>
              </a:solidFill>
            </a:endParaRPr>
          </a:p>
        </p:txBody>
      </p:sp>
      <p:sp>
        <p:nvSpPr>
          <p:cNvPr id="3" name="Прямоугольник 2"/>
          <p:cNvSpPr/>
          <p:nvPr/>
        </p:nvSpPr>
        <p:spPr>
          <a:xfrm>
            <a:off x="460374" y="2078835"/>
            <a:ext cx="8480441" cy="2677656"/>
          </a:xfrm>
          <a:prstGeom prst="rect">
            <a:avLst/>
          </a:prstGeom>
        </p:spPr>
        <p:txBody>
          <a:bodyPr wrap="square">
            <a:spAutoFit/>
          </a:bodyPr>
          <a:lstStyle/>
          <a:p>
            <a:pPr marL="457200" indent="-457200">
              <a:buClr>
                <a:srgbClr val="FF0000"/>
              </a:buClr>
              <a:buFont typeface="+mj-lt"/>
              <a:buAutoNum type="arabicPeriod"/>
            </a:pPr>
            <a:r>
              <a:rPr lang="ru-RU" sz="2800" b="1" dirty="0" smtClean="0">
                <a:solidFill>
                  <a:prstClr val="black"/>
                </a:solidFill>
              </a:rPr>
              <a:t>1-2 раза в неделю, в 1 из приемов рыба должна быть жирная </a:t>
            </a:r>
          </a:p>
          <a:p>
            <a:pPr marL="457200" indent="-457200">
              <a:buClr>
                <a:srgbClr val="FF0000"/>
              </a:buClr>
              <a:buFont typeface="+mj-lt"/>
              <a:buAutoNum type="arabicPeriod"/>
            </a:pPr>
            <a:r>
              <a:rPr lang="ru-RU" sz="2800" b="1" dirty="0" smtClean="0">
                <a:solidFill>
                  <a:prstClr val="black"/>
                </a:solidFill>
              </a:rPr>
              <a:t>3-4 раза в неделю, в 2 из приемов рыба должна быть жирная</a:t>
            </a:r>
          </a:p>
          <a:p>
            <a:pPr marL="457200" indent="-457200">
              <a:buClr>
                <a:srgbClr val="FF0000"/>
              </a:buClr>
              <a:buFont typeface="+mj-lt"/>
              <a:buAutoNum type="arabicPeriod"/>
            </a:pPr>
            <a:r>
              <a:rPr lang="ru-RU" sz="2800" b="1" dirty="0" smtClean="0">
                <a:solidFill>
                  <a:prstClr val="black"/>
                </a:solidFill>
              </a:rPr>
              <a:t>2 раза в месяц</a:t>
            </a:r>
          </a:p>
          <a:p>
            <a:pPr marL="457200" indent="-457200">
              <a:buClr>
                <a:srgbClr val="FF0000"/>
              </a:buClr>
              <a:buFont typeface="+mj-lt"/>
              <a:buAutoNum type="arabicPeriod"/>
            </a:pPr>
            <a:r>
              <a:rPr lang="ru-RU" sz="2800" b="1" dirty="0" smtClean="0">
                <a:solidFill>
                  <a:prstClr val="black"/>
                </a:solidFill>
              </a:rPr>
              <a:t>1 раз в месяц</a:t>
            </a:r>
          </a:p>
        </p:txBody>
      </p:sp>
      <p:sp>
        <p:nvSpPr>
          <p:cNvPr id="24578" name="AutoShape 2" descr="Картинки по запросу fatty f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4580" name="AutoShape 4" descr="Картинки по запросу fatty f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24584" name="Picture 8" descr="Картинки по запросу fatty fish"/>
          <p:cNvPicPr>
            <a:picLocks noChangeAspect="1" noChangeArrowheads="1"/>
          </p:cNvPicPr>
          <p:nvPr/>
        </p:nvPicPr>
        <p:blipFill>
          <a:blip r:embed="rId2" cstate="print"/>
          <a:srcRect/>
          <a:stretch>
            <a:fillRect/>
          </a:stretch>
        </p:blipFill>
        <p:spPr bwMode="auto">
          <a:xfrm>
            <a:off x="5652120" y="3887151"/>
            <a:ext cx="3288696" cy="2178761"/>
          </a:xfrm>
          <a:prstGeom prst="rect">
            <a:avLst/>
          </a:prstGeom>
          <a:noFill/>
        </p:spPr>
      </p:pic>
      <p:sp>
        <p:nvSpPr>
          <p:cNvPr id="12" name="Rectangle 3"/>
          <p:cNvSpPr>
            <a:spLocks noChangeArrowheads="1"/>
          </p:cNvSpPr>
          <p:nvPr/>
        </p:nvSpPr>
        <p:spPr bwMode="auto">
          <a:xfrm>
            <a:off x="0" y="6186274"/>
            <a:ext cx="9144000" cy="646331"/>
          </a:xfrm>
          <a:prstGeom prst="rect">
            <a:avLst/>
          </a:prstGeom>
          <a:solidFill>
            <a:srgbClr val="009900"/>
          </a:solidFill>
          <a:ln w="9525">
            <a:solidFill>
              <a:schemeClr val="tx1"/>
            </a:solidFill>
            <a:miter lim="800000"/>
            <a:headEnd/>
            <a:tailEnd/>
          </a:ln>
          <a:effectLst/>
        </p:spPr>
        <p:txBody>
          <a:bodyPr wrap="square" anchor="ctr">
            <a:spAutoFit/>
          </a:bodyPr>
          <a:lstStyle/>
          <a:p>
            <a:pPr algn="ctr"/>
            <a:r>
              <a:rPr lang="en-US" i="1" dirty="0" err="1" smtClean="0">
                <a:solidFill>
                  <a:prstClr val="white"/>
                </a:solidFill>
              </a:rPr>
              <a:t>Zheng</a:t>
            </a:r>
            <a:r>
              <a:rPr lang="en-US" i="1" dirty="0" smtClean="0">
                <a:solidFill>
                  <a:prstClr val="white"/>
                </a:solidFill>
              </a:rPr>
              <a:t> J, Huang T, Yu Y, </a:t>
            </a:r>
            <a:r>
              <a:rPr lang="en-US" i="1" dirty="0" err="1" smtClean="0">
                <a:solidFill>
                  <a:prstClr val="white"/>
                </a:solidFill>
              </a:rPr>
              <a:t>Hu</a:t>
            </a:r>
            <a:r>
              <a:rPr lang="en-US" i="1" dirty="0" smtClean="0">
                <a:solidFill>
                  <a:prstClr val="white"/>
                </a:solidFill>
              </a:rPr>
              <a:t> X, Yang B, Li D. Fish consumption and CHD mortality: an updated meta-analysis of seventeen cohort studies. Public Health </a:t>
            </a:r>
            <a:r>
              <a:rPr lang="en-US" i="1" dirty="0" err="1" smtClean="0">
                <a:solidFill>
                  <a:prstClr val="white"/>
                </a:solidFill>
              </a:rPr>
              <a:t>Nutr</a:t>
            </a:r>
            <a:r>
              <a:rPr lang="en-US" i="1" dirty="0" smtClean="0">
                <a:solidFill>
                  <a:prstClr val="white"/>
                </a:solidFill>
              </a:rPr>
              <a:t> 2012;15: 725–737</a:t>
            </a:r>
            <a:endParaRPr lang="ru-RU" i="1" dirty="0">
              <a:solidFill>
                <a:prstClr val="white"/>
              </a:solidFill>
            </a:endParaRPr>
          </a:p>
        </p:txBody>
      </p:sp>
      <p:sp>
        <p:nvSpPr>
          <p:cNvPr id="13" name="Rectangle 4"/>
          <p:cNvSpPr>
            <a:spLocks noChangeArrowheads="1"/>
          </p:cNvSpPr>
          <p:nvPr/>
        </p:nvSpPr>
        <p:spPr bwMode="auto">
          <a:xfrm>
            <a:off x="0" y="6092850"/>
            <a:ext cx="9144000" cy="144462"/>
          </a:xfrm>
          <a:prstGeom prst="rect">
            <a:avLst/>
          </a:prstGeom>
          <a:solidFill>
            <a:srgbClr val="FF9933"/>
          </a:solidFill>
          <a:ln w="9525">
            <a:noFill/>
            <a:miter lim="800000"/>
            <a:headEnd/>
            <a:tailEnd/>
          </a:ln>
          <a:effectLst/>
        </p:spPr>
        <p:txBody>
          <a:bodyPr wrap="none" anchor="ctr"/>
          <a:lstStyle/>
          <a:p>
            <a:endParaRPr lang="ru-RU">
              <a:solidFill>
                <a:prstClr val="black"/>
              </a:solidFill>
            </a:endParaRPr>
          </a:p>
        </p:txBody>
      </p:sp>
    </p:spTree>
    <p:extLst>
      <p:ext uri="{BB962C8B-B14F-4D97-AF65-F5344CB8AC3E}">
        <p14:creationId xmlns:p14="http://schemas.microsoft.com/office/powerpoint/2010/main" val="429486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6480720" cy="1815882"/>
          </a:xfrm>
          <a:prstGeom prst="rect">
            <a:avLst/>
          </a:prstGeom>
          <a:noFill/>
        </p:spPr>
        <p:txBody>
          <a:bodyPr wrap="square" rtlCol="0">
            <a:spAutoFit/>
          </a:bodyPr>
          <a:lstStyle/>
          <a:p>
            <a:r>
              <a:rPr lang="ru-RU" sz="2800" b="1" dirty="0" smtClean="0">
                <a:solidFill>
                  <a:srgbClr val="336600"/>
                </a:solidFill>
              </a:rPr>
              <a:t>Как часто следует есть рыбу, чтобы свести к минимуму риск сердечно-сосудистых осложнений  согласно последним рекомендациям? </a:t>
            </a:r>
            <a:endParaRPr lang="ru-RU" sz="2800" b="1" dirty="0">
              <a:solidFill>
                <a:srgbClr val="336600"/>
              </a:solidFill>
            </a:endParaRPr>
          </a:p>
        </p:txBody>
      </p:sp>
      <p:sp>
        <p:nvSpPr>
          <p:cNvPr id="3" name="Прямоугольник 2"/>
          <p:cNvSpPr/>
          <p:nvPr/>
        </p:nvSpPr>
        <p:spPr>
          <a:xfrm>
            <a:off x="460374" y="2078835"/>
            <a:ext cx="8480441" cy="2677656"/>
          </a:xfrm>
          <a:prstGeom prst="rect">
            <a:avLst/>
          </a:prstGeom>
        </p:spPr>
        <p:txBody>
          <a:bodyPr wrap="square">
            <a:spAutoFit/>
          </a:bodyPr>
          <a:lstStyle/>
          <a:p>
            <a:pPr marL="457200" indent="-457200">
              <a:buFont typeface="+mj-lt"/>
              <a:buAutoNum type="arabicPeriod"/>
            </a:pPr>
            <a:r>
              <a:rPr lang="ru-RU" sz="2800" b="1" dirty="0" smtClean="0">
                <a:solidFill>
                  <a:srgbClr val="FF0000"/>
                </a:solidFill>
                <a:effectLst>
                  <a:outerShdw blurRad="38100" dist="38100" dir="2700000" algn="tl">
                    <a:srgbClr val="000000">
                      <a:alpha val="43137"/>
                    </a:srgbClr>
                  </a:outerShdw>
                </a:effectLst>
              </a:rPr>
              <a:t>1-2 раза в неделю, в 1 из приемов рыба должна быть жирная</a:t>
            </a:r>
          </a:p>
          <a:p>
            <a:pPr marL="457200" indent="-457200">
              <a:buFont typeface="+mj-lt"/>
              <a:buAutoNum type="arabicPeriod"/>
            </a:pPr>
            <a:r>
              <a:rPr lang="ru-RU" sz="2800" b="1" dirty="0" smtClean="0">
                <a:solidFill>
                  <a:prstClr val="black"/>
                </a:solidFill>
              </a:rPr>
              <a:t>3-4 раза в неделю, в 2 из приемов рыба должна быть жирная</a:t>
            </a:r>
          </a:p>
          <a:p>
            <a:pPr marL="457200" indent="-457200">
              <a:buFont typeface="+mj-lt"/>
              <a:buAutoNum type="arabicPeriod"/>
            </a:pPr>
            <a:r>
              <a:rPr lang="ru-RU" sz="2800" b="1" dirty="0" smtClean="0">
                <a:solidFill>
                  <a:prstClr val="black"/>
                </a:solidFill>
              </a:rPr>
              <a:t>2 раза в месяц</a:t>
            </a:r>
          </a:p>
          <a:p>
            <a:pPr marL="457200" indent="-457200">
              <a:buFont typeface="+mj-lt"/>
              <a:buAutoNum type="arabicPeriod"/>
            </a:pPr>
            <a:r>
              <a:rPr lang="ru-RU" sz="2800" b="1" dirty="0" smtClean="0">
                <a:solidFill>
                  <a:prstClr val="black"/>
                </a:solidFill>
              </a:rPr>
              <a:t>1 раз в месяц</a:t>
            </a:r>
          </a:p>
        </p:txBody>
      </p:sp>
      <p:pic>
        <p:nvPicPr>
          <p:cNvPr id="4" name="Picture 1"/>
          <p:cNvPicPr>
            <a:picLocks noChangeAspect="1" noChangeArrowheads="1"/>
          </p:cNvPicPr>
          <p:nvPr/>
        </p:nvPicPr>
        <p:blipFill>
          <a:blip r:embed="rId2" cstate="print"/>
          <a:srcRect/>
          <a:stretch>
            <a:fillRect/>
          </a:stretch>
        </p:blipFill>
        <p:spPr bwMode="auto">
          <a:xfrm>
            <a:off x="6444207" y="188640"/>
            <a:ext cx="2699793" cy="1180582"/>
          </a:xfrm>
          <a:prstGeom prst="rect">
            <a:avLst/>
          </a:prstGeom>
          <a:noFill/>
          <a:ln w="9525">
            <a:noFill/>
            <a:miter lim="800000"/>
            <a:headEnd/>
            <a:tailEnd/>
          </a:ln>
        </p:spPr>
      </p:pic>
      <p:sp>
        <p:nvSpPr>
          <p:cNvPr id="24578" name="AutoShape 2" descr="Картинки по запросу fatty f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4580" name="AutoShape 4" descr="Картинки по запросу fatty f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24584" name="Picture 8" descr="Картинки по запросу fatty fish"/>
          <p:cNvPicPr>
            <a:picLocks noChangeAspect="1" noChangeArrowheads="1"/>
          </p:cNvPicPr>
          <p:nvPr/>
        </p:nvPicPr>
        <p:blipFill>
          <a:blip r:embed="rId3" cstate="print"/>
          <a:srcRect/>
          <a:stretch>
            <a:fillRect/>
          </a:stretch>
        </p:blipFill>
        <p:spPr bwMode="auto">
          <a:xfrm>
            <a:off x="5652120" y="3887151"/>
            <a:ext cx="3288696" cy="2178761"/>
          </a:xfrm>
          <a:prstGeom prst="rect">
            <a:avLst/>
          </a:prstGeom>
          <a:noFill/>
        </p:spPr>
      </p:pic>
      <p:sp>
        <p:nvSpPr>
          <p:cNvPr id="12" name="Rectangle 3"/>
          <p:cNvSpPr>
            <a:spLocks noChangeArrowheads="1"/>
          </p:cNvSpPr>
          <p:nvPr/>
        </p:nvSpPr>
        <p:spPr bwMode="auto">
          <a:xfrm>
            <a:off x="0" y="6186274"/>
            <a:ext cx="9144000" cy="646331"/>
          </a:xfrm>
          <a:prstGeom prst="rect">
            <a:avLst/>
          </a:prstGeom>
          <a:solidFill>
            <a:srgbClr val="009900"/>
          </a:solidFill>
          <a:ln w="9525">
            <a:solidFill>
              <a:schemeClr val="tx1"/>
            </a:solidFill>
            <a:miter lim="800000"/>
            <a:headEnd/>
            <a:tailEnd/>
          </a:ln>
          <a:effectLst/>
        </p:spPr>
        <p:txBody>
          <a:bodyPr wrap="square" anchor="ctr">
            <a:spAutoFit/>
          </a:bodyPr>
          <a:lstStyle/>
          <a:p>
            <a:pPr algn="ctr"/>
            <a:r>
              <a:rPr lang="en-US" i="1" dirty="0" err="1" smtClean="0">
                <a:solidFill>
                  <a:prstClr val="white"/>
                </a:solidFill>
              </a:rPr>
              <a:t>Zheng</a:t>
            </a:r>
            <a:r>
              <a:rPr lang="en-US" i="1" dirty="0" smtClean="0">
                <a:solidFill>
                  <a:prstClr val="white"/>
                </a:solidFill>
              </a:rPr>
              <a:t> J, Huang T, Yu Y, </a:t>
            </a:r>
            <a:r>
              <a:rPr lang="en-US" i="1" dirty="0" err="1" smtClean="0">
                <a:solidFill>
                  <a:prstClr val="white"/>
                </a:solidFill>
              </a:rPr>
              <a:t>Hu</a:t>
            </a:r>
            <a:r>
              <a:rPr lang="en-US" i="1" dirty="0" smtClean="0">
                <a:solidFill>
                  <a:prstClr val="white"/>
                </a:solidFill>
              </a:rPr>
              <a:t> X, Yang B, Li D. Fish consumption and CHD mortality: an updated meta-analysis of seventeen cohort studies. Public Health </a:t>
            </a:r>
            <a:r>
              <a:rPr lang="en-US" i="1" dirty="0" err="1" smtClean="0">
                <a:solidFill>
                  <a:prstClr val="white"/>
                </a:solidFill>
              </a:rPr>
              <a:t>Nutr</a:t>
            </a:r>
            <a:r>
              <a:rPr lang="en-US" i="1" dirty="0" smtClean="0">
                <a:solidFill>
                  <a:prstClr val="white"/>
                </a:solidFill>
              </a:rPr>
              <a:t> 2012;15: 725–737</a:t>
            </a:r>
            <a:endParaRPr lang="ru-RU" i="1" dirty="0">
              <a:solidFill>
                <a:prstClr val="white"/>
              </a:solidFill>
            </a:endParaRPr>
          </a:p>
        </p:txBody>
      </p:sp>
      <p:sp>
        <p:nvSpPr>
          <p:cNvPr id="13" name="Rectangle 4"/>
          <p:cNvSpPr>
            <a:spLocks noChangeArrowheads="1"/>
          </p:cNvSpPr>
          <p:nvPr/>
        </p:nvSpPr>
        <p:spPr bwMode="auto">
          <a:xfrm>
            <a:off x="0" y="6092850"/>
            <a:ext cx="9144000" cy="144462"/>
          </a:xfrm>
          <a:prstGeom prst="rect">
            <a:avLst/>
          </a:prstGeom>
          <a:solidFill>
            <a:srgbClr val="FF9933"/>
          </a:solidFill>
          <a:ln w="9525">
            <a:noFill/>
            <a:miter lim="800000"/>
            <a:headEnd/>
            <a:tailEnd/>
          </a:ln>
          <a:effectLst/>
        </p:spPr>
        <p:txBody>
          <a:bodyPr wrap="none" anchor="ctr"/>
          <a:lstStyle/>
          <a:p>
            <a:endParaRPr lang="ru-RU">
              <a:solidFill>
                <a:prstClr val="black"/>
              </a:solidFill>
            </a:endParaRPr>
          </a:p>
        </p:txBody>
      </p:sp>
    </p:spTree>
    <p:extLst>
      <p:ext uri="{BB962C8B-B14F-4D97-AF65-F5344CB8AC3E}">
        <p14:creationId xmlns:p14="http://schemas.microsoft.com/office/powerpoint/2010/main" val="3691004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www.tabletsmanual.com/img/wiki/myocardial_infarction.jpg"/>
          <p:cNvPicPr>
            <a:picLocks noChangeAspect="1" noChangeArrowheads="1"/>
          </p:cNvPicPr>
          <p:nvPr/>
        </p:nvPicPr>
        <p:blipFill>
          <a:blip r:embed="rId2" cstate="print"/>
          <a:srcRect/>
          <a:stretch>
            <a:fillRect/>
          </a:stretch>
        </p:blipFill>
        <p:spPr bwMode="auto">
          <a:xfrm>
            <a:off x="6084168" y="2564904"/>
            <a:ext cx="2619672" cy="2794317"/>
          </a:xfrm>
          <a:prstGeom prst="rect">
            <a:avLst/>
          </a:prstGeom>
          <a:noFill/>
        </p:spPr>
      </p:pic>
      <p:sp>
        <p:nvSpPr>
          <p:cNvPr id="2" name="Заголовок 1"/>
          <p:cNvSpPr>
            <a:spLocks noGrp="1"/>
          </p:cNvSpPr>
          <p:nvPr>
            <p:ph type="title"/>
          </p:nvPr>
        </p:nvSpPr>
        <p:spPr>
          <a:xfrm>
            <a:off x="395536" y="260648"/>
            <a:ext cx="8496944" cy="1523641"/>
          </a:xfrm>
        </p:spPr>
        <p:txBody>
          <a:bodyPr>
            <a:noAutofit/>
          </a:bodyPr>
          <a:lstStyle/>
          <a:p>
            <a:pPr algn="l"/>
            <a:r>
              <a:rPr lang="ru-RU" sz="2400" b="1" dirty="0">
                <a:solidFill>
                  <a:srgbClr val="C00000"/>
                </a:solidFill>
                <a:latin typeface="+mn-lt"/>
              </a:rPr>
              <a:t>Инфаркт миокарда </a:t>
            </a:r>
            <a:r>
              <a:rPr lang="ru-RU" sz="2400" b="1" dirty="0" smtClean="0">
                <a:solidFill>
                  <a:srgbClr val="C00000"/>
                </a:solidFill>
                <a:latin typeface="+mn-lt"/>
              </a:rPr>
              <a:t> </a:t>
            </a:r>
            <a:r>
              <a:rPr lang="ru-RU" sz="2400" b="1" dirty="0">
                <a:solidFill>
                  <a:schemeClr val="accent5">
                    <a:lumMod val="50000"/>
                  </a:schemeClr>
                </a:solidFill>
                <a:latin typeface="+mn-lt"/>
              </a:rPr>
              <a:t>–</a:t>
            </a:r>
            <a:r>
              <a:rPr lang="ru-RU" sz="2400" dirty="0">
                <a:solidFill>
                  <a:schemeClr val="accent5">
                    <a:lumMod val="50000"/>
                  </a:schemeClr>
                </a:solidFill>
                <a:latin typeface="+mn-lt"/>
              </a:rPr>
              <a:t> </a:t>
            </a:r>
            <a:r>
              <a:rPr lang="ru-RU" sz="2400" b="1" dirty="0">
                <a:solidFill>
                  <a:schemeClr val="accent5">
                    <a:lumMod val="50000"/>
                  </a:schemeClr>
                </a:solidFill>
                <a:latin typeface="+mn-lt"/>
              </a:rPr>
              <a:t>это гибель участка сердечной мышцы (миокарда) из-за внезапного нарушения его кровоснабжения и развивающегося в результате кислородного  </a:t>
            </a:r>
            <a:r>
              <a:rPr lang="ru-RU" sz="2400" b="1" dirty="0" smtClean="0">
                <a:solidFill>
                  <a:schemeClr val="accent5">
                    <a:lumMod val="50000"/>
                  </a:schemeClr>
                </a:solidFill>
                <a:latin typeface="+mn-lt"/>
              </a:rPr>
              <a:t>голодания</a:t>
            </a:r>
            <a:endParaRPr lang="ru-RU" sz="2400" b="1" dirty="0">
              <a:solidFill>
                <a:schemeClr val="accent5">
                  <a:lumMod val="50000"/>
                </a:schemeClr>
              </a:solidFill>
              <a:latin typeface="+mn-lt"/>
            </a:endParaRPr>
          </a:p>
        </p:txBody>
      </p:sp>
      <p:sp>
        <p:nvSpPr>
          <p:cNvPr id="3" name="Прямоугольник 2"/>
          <p:cNvSpPr/>
          <p:nvPr/>
        </p:nvSpPr>
        <p:spPr>
          <a:xfrm>
            <a:off x="596319" y="2465073"/>
            <a:ext cx="5671255" cy="3323987"/>
          </a:xfrm>
          <a:prstGeom prst="rect">
            <a:avLst/>
          </a:prstGeom>
        </p:spPr>
        <p:txBody>
          <a:bodyPr wrap="square">
            <a:spAutoFit/>
          </a:bodyPr>
          <a:lstStyle/>
          <a:p>
            <a:pPr>
              <a:spcBef>
                <a:spcPts val="600"/>
              </a:spcBef>
              <a:buClr>
                <a:srgbClr val="C00000"/>
              </a:buClr>
            </a:pPr>
            <a:r>
              <a:rPr lang="ru-RU" sz="2000" dirty="0" smtClean="0">
                <a:solidFill>
                  <a:srgbClr val="C00000"/>
                </a:solidFill>
                <a:sym typeface="Wingdings"/>
              </a:rPr>
              <a:t></a:t>
            </a:r>
            <a:r>
              <a:rPr lang="ru-RU" sz="2000" dirty="0" smtClean="0">
                <a:sym typeface="Wingdings"/>
              </a:rPr>
              <a:t> </a:t>
            </a:r>
            <a:r>
              <a:rPr lang="ru-RU" b="1" dirty="0" smtClean="0">
                <a:solidFill>
                  <a:schemeClr val="tx1">
                    <a:lumMod val="75000"/>
                    <a:lumOff val="25000"/>
                  </a:schemeClr>
                </a:solidFill>
              </a:rPr>
              <a:t>По </a:t>
            </a:r>
            <a:r>
              <a:rPr lang="ru-RU" b="1" dirty="0">
                <a:solidFill>
                  <a:schemeClr val="tx1">
                    <a:lumMod val="75000"/>
                    <a:lumOff val="25000"/>
                  </a:schemeClr>
                </a:solidFill>
              </a:rPr>
              <a:t>данным </a:t>
            </a:r>
            <a:r>
              <a:rPr lang="ru-RU" b="1" dirty="0" smtClean="0">
                <a:solidFill>
                  <a:schemeClr val="tx1">
                    <a:lumMod val="75000"/>
                    <a:lumOff val="25000"/>
                  </a:schemeClr>
                </a:solidFill>
              </a:rPr>
              <a:t>Всемирной организации здравоохранения инфаркт миокарда ежегодно убивает </a:t>
            </a:r>
            <a:r>
              <a:rPr lang="ru-RU" b="1" dirty="0">
                <a:solidFill>
                  <a:schemeClr val="tx1">
                    <a:lumMod val="75000"/>
                    <a:lumOff val="25000"/>
                  </a:schemeClr>
                </a:solidFill>
              </a:rPr>
              <a:t>более 7 миллионов человек</a:t>
            </a:r>
          </a:p>
          <a:p>
            <a:pPr>
              <a:spcBef>
                <a:spcPts val="600"/>
              </a:spcBef>
              <a:buClr>
                <a:srgbClr val="C00000"/>
              </a:buClr>
            </a:pPr>
            <a:r>
              <a:rPr lang="ru-RU" dirty="0" smtClean="0">
                <a:solidFill>
                  <a:srgbClr val="C00000"/>
                </a:solidFill>
                <a:sym typeface="Wingdings"/>
              </a:rPr>
              <a:t> </a:t>
            </a:r>
            <a:r>
              <a:rPr lang="ru-RU" b="1" dirty="0" smtClean="0">
                <a:solidFill>
                  <a:schemeClr val="tx1">
                    <a:lumMod val="75000"/>
                    <a:lumOff val="25000"/>
                  </a:schemeClr>
                </a:solidFill>
              </a:rPr>
              <a:t>Наиболее </a:t>
            </a:r>
            <a:r>
              <a:rPr lang="ru-RU" b="1" dirty="0">
                <a:solidFill>
                  <a:schemeClr val="tx1">
                    <a:lumMod val="75000"/>
                    <a:lumOff val="25000"/>
                  </a:schemeClr>
                </a:solidFill>
              </a:rPr>
              <a:t>часто </a:t>
            </a:r>
            <a:r>
              <a:rPr lang="ru-RU" b="1" dirty="0" smtClean="0">
                <a:solidFill>
                  <a:schemeClr val="tx1">
                    <a:lumMod val="75000"/>
                    <a:lumOff val="25000"/>
                  </a:schemeClr>
                </a:solidFill>
              </a:rPr>
              <a:t>инфаркт миокарда </a:t>
            </a:r>
            <a:r>
              <a:rPr lang="ru-RU" b="1" dirty="0">
                <a:solidFill>
                  <a:schemeClr val="tx1">
                    <a:lumMod val="75000"/>
                    <a:lumOff val="25000"/>
                  </a:schemeClr>
                </a:solidFill>
              </a:rPr>
              <a:t>развивается </a:t>
            </a:r>
            <a:r>
              <a:rPr lang="ru-RU" b="1" dirty="0" smtClean="0">
                <a:solidFill>
                  <a:schemeClr val="tx1">
                    <a:lumMod val="75000"/>
                    <a:lumOff val="25000"/>
                  </a:schemeClr>
                </a:solidFill>
              </a:rPr>
              <a:t>     из-за </a:t>
            </a:r>
            <a:r>
              <a:rPr lang="ru-RU" b="1" dirty="0">
                <a:solidFill>
                  <a:schemeClr val="tx1">
                    <a:lumMod val="75000"/>
                    <a:lumOff val="25000"/>
                  </a:schemeClr>
                </a:solidFill>
              </a:rPr>
              <a:t>закупорки одной из артерий сердца кровяным </a:t>
            </a:r>
            <a:r>
              <a:rPr lang="ru-RU" b="1" dirty="0" smtClean="0">
                <a:solidFill>
                  <a:schemeClr val="tx1">
                    <a:lumMod val="75000"/>
                    <a:lumOff val="25000"/>
                  </a:schemeClr>
                </a:solidFill>
              </a:rPr>
              <a:t>сгустком-тромбом</a:t>
            </a:r>
            <a:endParaRPr lang="ru-RU" b="1" dirty="0">
              <a:solidFill>
                <a:schemeClr val="tx1">
                  <a:lumMod val="75000"/>
                  <a:lumOff val="25000"/>
                </a:schemeClr>
              </a:solidFill>
            </a:endParaRPr>
          </a:p>
          <a:p>
            <a:pPr>
              <a:spcBef>
                <a:spcPts val="600"/>
              </a:spcBef>
              <a:buClr>
                <a:srgbClr val="C00000"/>
              </a:buClr>
            </a:pPr>
            <a:r>
              <a:rPr lang="ru-RU" dirty="0">
                <a:solidFill>
                  <a:srgbClr val="C00000"/>
                </a:solidFill>
                <a:sym typeface="Wingdings"/>
              </a:rPr>
              <a:t></a:t>
            </a:r>
            <a:r>
              <a:rPr lang="ru-RU" b="1" dirty="0" smtClean="0">
                <a:solidFill>
                  <a:schemeClr val="tx1">
                    <a:lumMod val="75000"/>
                    <a:lumOff val="25000"/>
                  </a:schemeClr>
                </a:solidFill>
              </a:rPr>
              <a:t> В </a:t>
            </a:r>
            <a:r>
              <a:rPr lang="ru-RU" b="1" dirty="0">
                <a:solidFill>
                  <a:schemeClr val="tx1">
                    <a:lumMod val="75000"/>
                    <a:lumOff val="25000"/>
                  </a:schemeClr>
                </a:solidFill>
              </a:rPr>
              <a:t>основе </a:t>
            </a:r>
            <a:r>
              <a:rPr lang="ru-RU" b="1" dirty="0" smtClean="0">
                <a:solidFill>
                  <a:schemeClr val="tx1">
                    <a:lumMod val="75000"/>
                    <a:lumOff val="25000"/>
                  </a:schemeClr>
                </a:solidFill>
              </a:rPr>
              <a:t>инфаркта миокарда чаще </a:t>
            </a:r>
            <a:r>
              <a:rPr lang="ru-RU" b="1" dirty="0">
                <a:solidFill>
                  <a:schemeClr val="tx1">
                    <a:lumMod val="75000"/>
                    <a:lumOff val="25000"/>
                  </a:schemeClr>
                </a:solidFill>
              </a:rPr>
              <a:t>всего лежит атеросклероз – образование в стенках </a:t>
            </a:r>
            <a:r>
              <a:rPr lang="ru-RU" b="1" dirty="0" smtClean="0">
                <a:solidFill>
                  <a:schemeClr val="tx1">
                    <a:lumMod val="75000"/>
                    <a:lumOff val="25000"/>
                  </a:schemeClr>
                </a:solidFill>
              </a:rPr>
              <a:t>артерий наростов –  бляшек </a:t>
            </a:r>
            <a:r>
              <a:rPr lang="ru-RU" b="1" dirty="0">
                <a:solidFill>
                  <a:schemeClr val="tx1">
                    <a:lumMod val="75000"/>
                    <a:lumOff val="25000"/>
                  </a:schemeClr>
                </a:solidFill>
              </a:rPr>
              <a:t>из откладывающихся там жироподобных </a:t>
            </a:r>
            <a:r>
              <a:rPr lang="ru-RU" b="1" dirty="0" smtClean="0">
                <a:solidFill>
                  <a:schemeClr val="tx1">
                    <a:lumMod val="75000"/>
                    <a:lumOff val="25000"/>
                  </a:schemeClr>
                </a:solidFill>
              </a:rPr>
              <a:t>веществ (липидов), </a:t>
            </a:r>
            <a:r>
              <a:rPr lang="ru-RU" b="1" dirty="0">
                <a:solidFill>
                  <a:schemeClr val="tx1">
                    <a:lumMod val="75000"/>
                    <a:lumOff val="25000"/>
                  </a:schemeClr>
                </a:solidFill>
              </a:rPr>
              <a:t>соединительной ткани и солей </a:t>
            </a:r>
            <a:r>
              <a:rPr lang="ru-RU" b="1" dirty="0" smtClean="0">
                <a:solidFill>
                  <a:schemeClr val="tx1">
                    <a:lumMod val="75000"/>
                    <a:lumOff val="25000"/>
                  </a:schemeClr>
                </a:solidFill>
              </a:rPr>
              <a:t>кальция.</a:t>
            </a:r>
            <a:endParaRPr lang="ru-RU" b="1" dirty="0">
              <a:solidFill>
                <a:schemeClr val="tx1">
                  <a:lumMod val="75000"/>
                  <a:lumOff val="25000"/>
                </a:schemeClr>
              </a:solidFill>
            </a:endParaRPr>
          </a:p>
        </p:txBody>
      </p:sp>
      <p:sp>
        <p:nvSpPr>
          <p:cNvPr id="4" name="Прямоугольник 3"/>
          <p:cNvSpPr/>
          <p:nvPr/>
        </p:nvSpPr>
        <p:spPr>
          <a:xfrm>
            <a:off x="1979712" y="6313533"/>
            <a:ext cx="6096405" cy="461665"/>
          </a:xfrm>
          <a:prstGeom prst="rect">
            <a:avLst/>
          </a:prstGeom>
        </p:spPr>
        <p:txBody>
          <a:bodyPr wrap="square">
            <a:spAutoFit/>
          </a:bodyPr>
          <a:lstStyle/>
          <a:p>
            <a:r>
              <a:rPr lang="ru-RU" sz="1200" b="1" dirty="0" smtClean="0"/>
              <a:t>Сердечно-сосудистые заболевания. Информационный бюллетень ВОЗ.</a:t>
            </a:r>
          </a:p>
          <a:p>
            <a:r>
              <a:rPr lang="ru-RU" sz="1200" b="1" dirty="0" smtClean="0"/>
              <a:t>http://www.who.int/en/news-room/fact-sheets/detail/cardiovascular-diseases-(cvds</a:t>
            </a:r>
            <a:r>
              <a:rPr lang="ru-RU" sz="1200" dirty="0" smtClean="0"/>
              <a:t>)</a:t>
            </a:r>
            <a:endParaRPr lang="ru-RU" sz="1200" dirty="0"/>
          </a:p>
        </p:txBody>
      </p:sp>
      <p:sp>
        <p:nvSpPr>
          <p:cNvPr id="6" name="Прямоугольник 5"/>
          <p:cNvSpPr/>
          <p:nvPr/>
        </p:nvSpPr>
        <p:spPr>
          <a:xfrm>
            <a:off x="596320" y="1799104"/>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2362215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79512" y="393631"/>
            <a:ext cx="87129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2400" b="1" dirty="0" smtClean="0">
                <a:solidFill>
                  <a:schemeClr val="accent3">
                    <a:lumMod val="50000"/>
                  </a:schemeClr>
                </a:solidFill>
                <a:ea typeface="Calibri" pitchFamily="34" charset="0"/>
                <a:cs typeface="Times New Roman" pitchFamily="18" charset="0"/>
              </a:rPr>
              <a:t>Какое количество зерновых продуктов следует есть, чтобы свести к минимуму риск сердечно-сосудистых осложнений? </a:t>
            </a:r>
            <a:endParaRPr lang="ru-RU" sz="2400" b="1" dirty="0" smtClean="0">
              <a:solidFill>
                <a:schemeClr val="accent3">
                  <a:lumMod val="50000"/>
                </a:schemeClr>
              </a:solidFill>
              <a:latin typeface="Arial" pitchFamily="34" charset="0"/>
              <a:cs typeface="Arial" pitchFamily="34" charset="0"/>
            </a:endParaRPr>
          </a:p>
        </p:txBody>
      </p:sp>
      <p:sp>
        <p:nvSpPr>
          <p:cNvPr id="4" name="Прямоугольник 3"/>
          <p:cNvSpPr/>
          <p:nvPr/>
        </p:nvSpPr>
        <p:spPr>
          <a:xfrm>
            <a:off x="539552" y="1700808"/>
            <a:ext cx="7776864" cy="3416320"/>
          </a:xfrm>
          <a:prstGeom prst="rect">
            <a:avLst/>
          </a:prstGeom>
        </p:spPr>
        <p:txBody>
          <a:bodyPr wrap="square">
            <a:spAutoFit/>
          </a:bodyPr>
          <a:lstStyle/>
          <a:p>
            <a:pPr marL="457200" indent="-457200" eaLnBrk="0" fontAlgn="base" hangingPunct="0">
              <a:spcBef>
                <a:spcPct val="0"/>
              </a:spcBef>
              <a:spcAft>
                <a:spcPct val="0"/>
              </a:spcAft>
              <a:buClr>
                <a:srgbClr val="FF0000"/>
              </a:buClr>
              <a:buFont typeface="+mj-lt"/>
              <a:buAutoNum type="arabicPeriod"/>
            </a:pPr>
            <a:r>
              <a:rPr lang="ru-RU" sz="2400" b="1" dirty="0" smtClean="0">
                <a:solidFill>
                  <a:prstClr val="black"/>
                </a:solidFill>
              </a:rPr>
              <a:t>200 г хлеба </a:t>
            </a:r>
            <a:r>
              <a:rPr lang="ru-RU" sz="2400" b="1" dirty="0" smtClean="0">
                <a:solidFill>
                  <a:prstClr val="black"/>
                </a:solidFill>
                <a:ea typeface="Calibri" pitchFamily="34" charset="0"/>
                <a:cs typeface="Times New Roman" pitchFamily="18" charset="0"/>
              </a:rPr>
              <a:t>в день </a:t>
            </a:r>
            <a:r>
              <a:rPr lang="ru-RU" sz="2400" b="1" dirty="0" smtClean="0">
                <a:solidFill>
                  <a:prstClr val="black"/>
                </a:solidFill>
              </a:rPr>
              <a:t>(желательно черного, ржаного, </a:t>
            </a:r>
            <a:r>
              <a:rPr lang="ru-RU" sz="2400" b="1" dirty="0" err="1" smtClean="0">
                <a:solidFill>
                  <a:prstClr val="black"/>
                </a:solidFill>
              </a:rPr>
              <a:t>цельнозернового</a:t>
            </a:r>
            <a:r>
              <a:rPr lang="ru-RU" sz="2400" b="1" dirty="0" smtClean="0">
                <a:solidFill>
                  <a:prstClr val="black"/>
                </a:solidFill>
              </a:rPr>
              <a:t>, отрубного)</a:t>
            </a:r>
            <a:endParaRPr lang="ru-RU" sz="2400" b="1" dirty="0" smtClean="0">
              <a:solidFill>
                <a:prstClr val="black"/>
              </a:solidFill>
              <a:ea typeface="Calibri" pitchFamily="34" charset="0"/>
              <a:cs typeface="Times New Roman" pitchFamily="18" charset="0"/>
            </a:endParaRPr>
          </a:p>
          <a:p>
            <a:pPr marL="457200" indent="-457200" eaLnBrk="0" fontAlgn="base" hangingPunct="0">
              <a:spcBef>
                <a:spcPct val="0"/>
              </a:spcBef>
              <a:spcAft>
                <a:spcPct val="0"/>
              </a:spcAft>
              <a:buClr>
                <a:srgbClr val="FF0000"/>
              </a:buClr>
              <a:buFont typeface="+mj-lt"/>
              <a:buAutoNum type="arabicPeriod"/>
            </a:pPr>
            <a:r>
              <a:rPr lang="ru-RU" sz="2400" b="1" dirty="0" smtClean="0">
                <a:solidFill>
                  <a:prstClr val="black"/>
                </a:solidFill>
              </a:rPr>
              <a:t>40 г различных круп (примерно одна порция овсяной, гречневой, пшеничной каши)</a:t>
            </a:r>
            <a:endParaRPr lang="ru-RU" sz="2400" b="1" dirty="0" smtClean="0">
              <a:solidFill>
                <a:prstClr val="black"/>
              </a:solidFill>
              <a:cs typeface="Times New Roman" pitchFamily="18" charset="0"/>
            </a:endParaRPr>
          </a:p>
          <a:p>
            <a:pPr marL="457200" indent="-457200" eaLnBrk="0" fontAlgn="base" hangingPunct="0">
              <a:spcBef>
                <a:spcPct val="0"/>
              </a:spcBef>
              <a:spcAft>
                <a:spcPct val="0"/>
              </a:spcAft>
              <a:buClr>
                <a:srgbClr val="FF0000"/>
              </a:buClr>
              <a:buFont typeface="+mj-lt"/>
              <a:buAutoNum type="arabicPeriod"/>
            </a:pPr>
            <a:r>
              <a:rPr lang="ru-RU" sz="2400" b="1" dirty="0" smtClean="0">
                <a:solidFill>
                  <a:prstClr val="black"/>
                </a:solidFill>
              </a:rPr>
              <a:t>Половину хлеба, каш, макарон следует потреблять в виде цельных и цельнозерновых, а не очищенных и рафинированных продуктов, которые более калорийны и имеют высокий гликемический индекс </a:t>
            </a:r>
            <a:endParaRPr lang="ru-RU" sz="2400" b="1" dirty="0" smtClean="0">
              <a:solidFill>
                <a:prstClr val="black"/>
              </a:solidFill>
              <a:cs typeface="Times New Roman" pitchFamily="18" charset="0"/>
            </a:endParaRPr>
          </a:p>
          <a:p>
            <a:pPr marL="457200" indent="-457200" eaLnBrk="0" fontAlgn="base" hangingPunct="0">
              <a:spcBef>
                <a:spcPct val="0"/>
              </a:spcBef>
              <a:spcAft>
                <a:spcPct val="0"/>
              </a:spcAft>
              <a:buClr>
                <a:srgbClr val="FF0000"/>
              </a:buClr>
              <a:buFont typeface="+mj-lt"/>
              <a:buAutoNum type="arabicPeriod"/>
            </a:pPr>
            <a:r>
              <a:rPr lang="ru-RU" sz="2400" b="1" dirty="0" smtClean="0">
                <a:solidFill>
                  <a:prstClr val="black"/>
                </a:solidFill>
                <a:cs typeface="Times New Roman" pitchFamily="18" charset="0"/>
              </a:rPr>
              <a:t>Все вышеперечисленное</a:t>
            </a:r>
            <a:endParaRPr lang="ru-RU" sz="2400" b="1" dirty="0" smtClean="0">
              <a:solidFill>
                <a:prstClr val="black"/>
              </a:solidFill>
              <a:latin typeface="Arial" pitchFamily="34" charset="0"/>
              <a:cs typeface="Arial" pitchFamily="34" charset="0"/>
            </a:endParaRPr>
          </a:p>
        </p:txBody>
      </p:sp>
      <p:sp>
        <p:nvSpPr>
          <p:cNvPr id="11" name="Rectangle 3"/>
          <p:cNvSpPr>
            <a:spLocks noChangeArrowheads="1"/>
          </p:cNvSpPr>
          <p:nvPr/>
        </p:nvSpPr>
        <p:spPr bwMode="auto">
          <a:xfrm>
            <a:off x="0" y="6015167"/>
            <a:ext cx="9144000" cy="830997"/>
          </a:xfrm>
          <a:prstGeom prst="rect">
            <a:avLst/>
          </a:prstGeom>
          <a:solidFill>
            <a:srgbClr val="009900"/>
          </a:solidFill>
          <a:ln w="9525">
            <a:solidFill>
              <a:schemeClr val="tx1"/>
            </a:solidFill>
            <a:miter lim="800000"/>
            <a:headEnd/>
            <a:tailEnd/>
          </a:ln>
          <a:effectLst/>
        </p:spPr>
        <p:txBody>
          <a:bodyPr wrap="square" anchor="ctr">
            <a:spAutoFit/>
          </a:bodyPr>
          <a:lstStyle/>
          <a:p>
            <a:pPr algn="ctr"/>
            <a:endParaRPr lang="ru-RU" sz="1600" i="1" dirty="0" smtClean="0">
              <a:solidFill>
                <a:prstClr val="white"/>
              </a:solidFill>
            </a:endParaRPr>
          </a:p>
          <a:p>
            <a:pPr algn="ctr"/>
            <a:r>
              <a:rPr lang="ru-RU" sz="1600" i="1" dirty="0" err="1" smtClean="0">
                <a:solidFill>
                  <a:prstClr val="white"/>
                </a:solidFill>
              </a:rPr>
              <a:t>Тутельян</a:t>
            </a:r>
            <a:r>
              <a:rPr lang="ru-RU" sz="1600" i="1" dirty="0" smtClean="0">
                <a:solidFill>
                  <a:prstClr val="white"/>
                </a:solidFill>
              </a:rPr>
              <a:t> ВА, </a:t>
            </a:r>
            <a:r>
              <a:rPr lang="ru-RU" sz="1600" i="1" dirty="0" err="1" smtClean="0">
                <a:solidFill>
                  <a:prstClr val="white"/>
                </a:solidFill>
              </a:rPr>
              <a:t>Вялков</a:t>
            </a:r>
            <a:r>
              <a:rPr lang="ru-RU" sz="1600" i="1" dirty="0" smtClean="0">
                <a:solidFill>
                  <a:prstClr val="white"/>
                </a:solidFill>
              </a:rPr>
              <a:t> АИ, Разумов АН и </a:t>
            </a:r>
            <a:r>
              <a:rPr lang="ru-RU" sz="1600" i="1" dirty="0" err="1" smtClean="0">
                <a:solidFill>
                  <a:prstClr val="white"/>
                </a:solidFill>
              </a:rPr>
              <a:t>соавт</a:t>
            </a:r>
            <a:r>
              <a:rPr lang="ru-RU" sz="1600" i="1" dirty="0" smtClean="0">
                <a:solidFill>
                  <a:prstClr val="white"/>
                </a:solidFill>
              </a:rPr>
              <a:t>. Научные основы здорового питания; 2010; М.; Издательский дом «Панорама»; 816с. </a:t>
            </a:r>
            <a:r>
              <a:rPr lang="en-US" sz="1600" i="1" dirty="0" smtClean="0">
                <a:solidFill>
                  <a:prstClr val="white"/>
                </a:solidFill>
              </a:rPr>
              <a:t>ISBN</a:t>
            </a:r>
            <a:r>
              <a:rPr lang="ru-RU" sz="1600" i="1" dirty="0" smtClean="0">
                <a:solidFill>
                  <a:prstClr val="white"/>
                </a:solidFill>
              </a:rPr>
              <a:t> 978-5-86472-224-4.</a:t>
            </a:r>
          </a:p>
        </p:txBody>
      </p:sp>
      <p:sp>
        <p:nvSpPr>
          <p:cNvPr id="12" name="Rectangle 4"/>
          <p:cNvSpPr>
            <a:spLocks noChangeArrowheads="1"/>
          </p:cNvSpPr>
          <p:nvPr/>
        </p:nvSpPr>
        <p:spPr bwMode="auto">
          <a:xfrm>
            <a:off x="-28110" y="5962119"/>
            <a:ext cx="9144000" cy="144462"/>
          </a:xfrm>
          <a:prstGeom prst="rect">
            <a:avLst/>
          </a:prstGeom>
          <a:solidFill>
            <a:srgbClr val="FF9933"/>
          </a:solidFill>
          <a:ln w="9525">
            <a:noFill/>
            <a:miter lim="800000"/>
            <a:headEnd/>
            <a:tailEnd/>
          </a:ln>
          <a:effectLst/>
        </p:spPr>
        <p:txBody>
          <a:bodyPr wrap="none" anchor="ctr"/>
          <a:lstStyle/>
          <a:p>
            <a:endParaRPr lang="ru-RU">
              <a:solidFill>
                <a:prstClr val="black"/>
              </a:solidFill>
            </a:endParaRPr>
          </a:p>
        </p:txBody>
      </p:sp>
    </p:spTree>
    <p:extLst>
      <p:ext uri="{BB962C8B-B14F-4D97-AF65-F5344CB8AC3E}">
        <p14:creationId xmlns:p14="http://schemas.microsoft.com/office/powerpoint/2010/main" val="13176843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79512" y="393631"/>
            <a:ext cx="87129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2400" b="1" dirty="0" smtClean="0">
                <a:solidFill>
                  <a:schemeClr val="accent3">
                    <a:lumMod val="50000"/>
                  </a:schemeClr>
                </a:solidFill>
                <a:ea typeface="Calibri" pitchFamily="34" charset="0"/>
                <a:cs typeface="Times New Roman" pitchFamily="18" charset="0"/>
              </a:rPr>
              <a:t>Какое количество зерновых продуктов следует есть, чтобы свести к минимуму риск сердечно-сосудистых осложнений? </a:t>
            </a:r>
            <a:endParaRPr lang="ru-RU" sz="2400" b="1" dirty="0" smtClean="0">
              <a:solidFill>
                <a:schemeClr val="accent3">
                  <a:lumMod val="50000"/>
                </a:schemeClr>
              </a:solidFill>
              <a:latin typeface="Arial" pitchFamily="34" charset="0"/>
              <a:cs typeface="Arial" pitchFamily="34" charset="0"/>
            </a:endParaRPr>
          </a:p>
        </p:txBody>
      </p:sp>
      <p:sp>
        <p:nvSpPr>
          <p:cNvPr id="4" name="Прямоугольник 3"/>
          <p:cNvSpPr/>
          <p:nvPr/>
        </p:nvSpPr>
        <p:spPr>
          <a:xfrm>
            <a:off x="251520" y="1484785"/>
            <a:ext cx="7272808" cy="3231654"/>
          </a:xfrm>
          <a:prstGeom prst="rect">
            <a:avLst/>
          </a:prstGeom>
        </p:spPr>
        <p:txBody>
          <a:bodyPr wrap="square">
            <a:spAutoFit/>
          </a:bodyPr>
          <a:lstStyle/>
          <a:p>
            <a:pPr marL="457200" indent="-457200" eaLnBrk="0" fontAlgn="base" hangingPunct="0">
              <a:spcBef>
                <a:spcPct val="0"/>
              </a:spcBef>
              <a:spcAft>
                <a:spcPct val="0"/>
              </a:spcAft>
              <a:buFont typeface="+mj-lt"/>
              <a:buAutoNum type="arabicPeriod"/>
            </a:pPr>
            <a:r>
              <a:rPr lang="ru-RU" sz="2000" b="1" dirty="0" smtClean="0">
                <a:solidFill>
                  <a:prstClr val="black"/>
                </a:solidFill>
              </a:rPr>
              <a:t>200 г хлеба </a:t>
            </a:r>
            <a:r>
              <a:rPr lang="ru-RU" sz="2000" b="1" dirty="0" smtClean="0">
                <a:solidFill>
                  <a:prstClr val="black"/>
                </a:solidFill>
                <a:ea typeface="Calibri" pitchFamily="34" charset="0"/>
                <a:cs typeface="Times New Roman" pitchFamily="18" charset="0"/>
              </a:rPr>
              <a:t>в день </a:t>
            </a:r>
            <a:r>
              <a:rPr lang="ru-RU" sz="2000" b="1" dirty="0" smtClean="0">
                <a:solidFill>
                  <a:prstClr val="black"/>
                </a:solidFill>
              </a:rPr>
              <a:t>(желательно черного, ржаного, </a:t>
            </a:r>
            <a:r>
              <a:rPr lang="ru-RU" sz="2000" b="1" dirty="0" err="1" smtClean="0">
                <a:solidFill>
                  <a:prstClr val="black"/>
                </a:solidFill>
              </a:rPr>
              <a:t>цельнозернового</a:t>
            </a:r>
            <a:r>
              <a:rPr lang="ru-RU" sz="2000" b="1" dirty="0" smtClean="0">
                <a:solidFill>
                  <a:prstClr val="black"/>
                </a:solidFill>
              </a:rPr>
              <a:t>, отрубного)</a:t>
            </a:r>
            <a:endParaRPr lang="ru-RU" sz="2000" b="1" dirty="0" smtClean="0">
              <a:solidFill>
                <a:prstClr val="black"/>
              </a:solidFill>
              <a:ea typeface="Calibri" pitchFamily="34" charset="0"/>
              <a:cs typeface="Times New Roman" pitchFamily="18" charset="0"/>
            </a:endParaRPr>
          </a:p>
          <a:p>
            <a:pPr marL="457200" indent="-457200" eaLnBrk="0" fontAlgn="base" hangingPunct="0">
              <a:spcBef>
                <a:spcPct val="0"/>
              </a:spcBef>
              <a:spcAft>
                <a:spcPct val="0"/>
              </a:spcAft>
              <a:buFont typeface="+mj-lt"/>
              <a:buAutoNum type="arabicPeriod"/>
            </a:pPr>
            <a:r>
              <a:rPr lang="ru-RU" sz="2000" b="1" dirty="0" smtClean="0">
                <a:solidFill>
                  <a:prstClr val="black"/>
                </a:solidFill>
              </a:rPr>
              <a:t>40 г различных круп (примерно одна порция овсяной, гречневой, пшеничной каши)</a:t>
            </a:r>
            <a:endParaRPr lang="ru-RU" sz="2000" b="1" dirty="0" smtClean="0">
              <a:solidFill>
                <a:prstClr val="black"/>
              </a:solidFill>
              <a:cs typeface="Times New Roman" pitchFamily="18" charset="0"/>
            </a:endParaRPr>
          </a:p>
          <a:p>
            <a:pPr marL="457200" indent="-457200" eaLnBrk="0" fontAlgn="base" hangingPunct="0">
              <a:spcBef>
                <a:spcPct val="0"/>
              </a:spcBef>
              <a:spcAft>
                <a:spcPct val="0"/>
              </a:spcAft>
              <a:buFont typeface="+mj-lt"/>
              <a:buAutoNum type="arabicPeriod"/>
            </a:pPr>
            <a:r>
              <a:rPr lang="ru-RU" sz="2000" b="1" dirty="0" smtClean="0">
                <a:solidFill>
                  <a:prstClr val="black"/>
                </a:solidFill>
              </a:rPr>
              <a:t>Половину хлеба, каш, макарон следует потреблять в виде цельных и цельнозерновых, а не очищенных и рафинированных продуктов, которые более калорийны и имеют высокий гликемический индекс </a:t>
            </a:r>
            <a:endParaRPr lang="ru-RU" sz="2000" b="1" dirty="0" smtClean="0">
              <a:solidFill>
                <a:prstClr val="black"/>
              </a:solidFill>
              <a:cs typeface="Times New Roman" pitchFamily="18" charset="0"/>
            </a:endParaRPr>
          </a:p>
          <a:p>
            <a:pPr marL="457200" indent="-457200" eaLnBrk="0" fontAlgn="base" hangingPunct="0">
              <a:spcBef>
                <a:spcPct val="0"/>
              </a:spcBef>
              <a:spcAft>
                <a:spcPct val="0"/>
              </a:spcAft>
              <a:buFont typeface="+mj-lt"/>
              <a:buAutoNum type="arabicPeriod"/>
            </a:pPr>
            <a:r>
              <a:rPr lang="ru-RU" sz="2000" b="1" dirty="0" smtClean="0">
                <a:solidFill>
                  <a:srgbClr val="FF0000"/>
                </a:solidFill>
                <a:cs typeface="Times New Roman" pitchFamily="18" charset="0"/>
              </a:rPr>
              <a:t>Все вышеперечисленное</a:t>
            </a:r>
            <a:endParaRPr lang="ru-RU" sz="2000" b="1" dirty="0" smtClean="0">
              <a:solidFill>
                <a:srgbClr val="FF0000"/>
              </a:solidFill>
              <a:latin typeface="Arial" pitchFamily="34" charset="0"/>
              <a:cs typeface="Arial" pitchFamily="34" charset="0"/>
            </a:endParaRPr>
          </a:p>
          <a:p>
            <a:pPr marL="457200" indent="-457200" eaLnBrk="0" fontAlgn="base" hangingPunct="0">
              <a:spcBef>
                <a:spcPct val="0"/>
              </a:spcBef>
              <a:spcAft>
                <a:spcPct val="0"/>
              </a:spcAft>
              <a:buFont typeface="+mj-lt"/>
              <a:buAutoNum type="arabicPeriod"/>
            </a:pPr>
            <a:endParaRPr lang="ru-RU" sz="2400" dirty="0" smtClean="0">
              <a:solidFill>
                <a:prstClr val="black"/>
              </a:solidFill>
              <a:latin typeface="Arial" pitchFamily="34" charset="0"/>
              <a:cs typeface="Arial" pitchFamily="34" charset="0"/>
            </a:endParaRPr>
          </a:p>
        </p:txBody>
      </p:sp>
      <p:pic>
        <p:nvPicPr>
          <p:cNvPr id="10" name="Picture 1"/>
          <p:cNvPicPr>
            <a:picLocks noChangeAspect="1" noChangeArrowheads="1"/>
          </p:cNvPicPr>
          <p:nvPr/>
        </p:nvPicPr>
        <p:blipFill>
          <a:blip r:embed="rId2" cstate="print"/>
          <a:srcRect/>
          <a:stretch>
            <a:fillRect/>
          </a:stretch>
        </p:blipFill>
        <p:spPr bwMode="auto">
          <a:xfrm>
            <a:off x="5580112" y="4365104"/>
            <a:ext cx="3458075" cy="1512168"/>
          </a:xfrm>
          <a:prstGeom prst="rect">
            <a:avLst/>
          </a:prstGeom>
          <a:noFill/>
          <a:ln w="9525">
            <a:noFill/>
            <a:miter lim="800000"/>
            <a:headEnd/>
            <a:tailEnd/>
          </a:ln>
        </p:spPr>
      </p:pic>
      <p:sp>
        <p:nvSpPr>
          <p:cNvPr id="11" name="Rectangle 3"/>
          <p:cNvSpPr>
            <a:spLocks noChangeArrowheads="1"/>
          </p:cNvSpPr>
          <p:nvPr/>
        </p:nvSpPr>
        <p:spPr bwMode="auto">
          <a:xfrm>
            <a:off x="0" y="6093941"/>
            <a:ext cx="9144000" cy="830997"/>
          </a:xfrm>
          <a:prstGeom prst="rect">
            <a:avLst/>
          </a:prstGeom>
          <a:solidFill>
            <a:srgbClr val="009900"/>
          </a:solidFill>
          <a:ln w="9525">
            <a:solidFill>
              <a:schemeClr val="tx1"/>
            </a:solidFill>
            <a:miter lim="800000"/>
            <a:headEnd/>
            <a:tailEnd/>
          </a:ln>
          <a:effectLst/>
        </p:spPr>
        <p:txBody>
          <a:bodyPr wrap="square" anchor="ctr">
            <a:spAutoFit/>
          </a:bodyPr>
          <a:lstStyle/>
          <a:p>
            <a:pPr algn="ctr"/>
            <a:r>
              <a:rPr lang="ru-RU" sz="1600" i="1" dirty="0" err="1" smtClean="0">
                <a:solidFill>
                  <a:prstClr val="white"/>
                </a:solidFill>
              </a:rPr>
              <a:t>Тутельян</a:t>
            </a:r>
            <a:r>
              <a:rPr lang="ru-RU" sz="1600" i="1" dirty="0" smtClean="0">
                <a:solidFill>
                  <a:prstClr val="white"/>
                </a:solidFill>
              </a:rPr>
              <a:t> ВА, </a:t>
            </a:r>
            <a:r>
              <a:rPr lang="ru-RU" sz="1600" i="1" dirty="0" err="1" smtClean="0">
                <a:solidFill>
                  <a:prstClr val="white"/>
                </a:solidFill>
              </a:rPr>
              <a:t>Вялков</a:t>
            </a:r>
            <a:r>
              <a:rPr lang="ru-RU" sz="1600" i="1" dirty="0" smtClean="0">
                <a:solidFill>
                  <a:prstClr val="white"/>
                </a:solidFill>
              </a:rPr>
              <a:t> АИ, Разумов АН и </a:t>
            </a:r>
            <a:r>
              <a:rPr lang="ru-RU" sz="1600" i="1" dirty="0" err="1" smtClean="0">
                <a:solidFill>
                  <a:prstClr val="white"/>
                </a:solidFill>
              </a:rPr>
              <a:t>соавт</a:t>
            </a:r>
            <a:r>
              <a:rPr lang="ru-RU" sz="1600" i="1" dirty="0" smtClean="0">
                <a:solidFill>
                  <a:prstClr val="white"/>
                </a:solidFill>
              </a:rPr>
              <a:t>. Научные основы здорового питания; 2010; М.; Издательский дом «Панорама»; 816с. </a:t>
            </a:r>
            <a:r>
              <a:rPr lang="en-US" sz="1600" i="1" dirty="0" smtClean="0">
                <a:solidFill>
                  <a:prstClr val="white"/>
                </a:solidFill>
              </a:rPr>
              <a:t>ISBN</a:t>
            </a:r>
            <a:r>
              <a:rPr lang="ru-RU" sz="1600" i="1" dirty="0" smtClean="0">
                <a:solidFill>
                  <a:prstClr val="white"/>
                </a:solidFill>
              </a:rPr>
              <a:t> 978-5-86472-224-4.</a:t>
            </a:r>
          </a:p>
          <a:p>
            <a:pPr algn="ctr"/>
            <a:endParaRPr lang="ru-RU" sz="1600" i="1" dirty="0">
              <a:solidFill>
                <a:prstClr val="white"/>
              </a:solidFill>
            </a:endParaRPr>
          </a:p>
        </p:txBody>
      </p:sp>
      <p:sp>
        <p:nvSpPr>
          <p:cNvPr id="12" name="Rectangle 4"/>
          <p:cNvSpPr>
            <a:spLocks noChangeArrowheads="1"/>
          </p:cNvSpPr>
          <p:nvPr/>
        </p:nvSpPr>
        <p:spPr bwMode="auto">
          <a:xfrm>
            <a:off x="0" y="6021288"/>
            <a:ext cx="9144000" cy="144462"/>
          </a:xfrm>
          <a:prstGeom prst="rect">
            <a:avLst/>
          </a:prstGeom>
          <a:solidFill>
            <a:srgbClr val="FF9933"/>
          </a:solidFill>
          <a:ln w="9525">
            <a:noFill/>
            <a:miter lim="800000"/>
            <a:headEnd/>
            <a:tailEnd/>
          </a:ln>
          <a:effectLst/>
        </p:spPr>
        <p:txBody>
          <a:bodyPr wrap="none" anchor="ctr"/>
          <a:lstStyle/>
          <a:p>
            <a:endParaRPr lang="ru-RU">
              <a:solidFill>
                <a:prstClr val="black"/>
              </a:solidFill>
            </a:endParaRPr>
          </a:p>
        </p:txBody>
      </p:sp>
      <p:sp>
        <p:nvSpPr>
          <p:cNvPr id="14" name="Прямоугольник 13"/>
          <p:cNvSpPr/>
          <p:nvPr/>
        </p:nvSpPr>
        <p:spPr>
          <a:xfrm>
            <a:off x="0" y="5301208"/>
            <a:ext cx="5328592" cy="707886"/>
          </a:xfrm>
          <a:prstGeom prst="rect">
            <a:avLst/>
          </a:prstGeom>
        </p:spPr>
        <p:txBody>
          <a:bodyPr wrap="square">
            <a:spAutoFit/>
          </a:bodyPr>
          <a:lstStyle/>
          <a:p>
            <a:r>
              <a:rPr lang="en-US" sz="800" dirty="0" smtClean="0">
                <a:solidFill>
                  <a:prstClr val="black"/>
                </a:solidFill>
              </a:rPr>
              <a:t>http://www.cardioprevent.ru/downloads/c5m3i1917/%D0%9D%D0%B0%D1%86%D0%B8%D0%BE%D0%BD%D0%B0%D0%BB%D1%8C%D0%BD%D1%8B%D0%B5%20%D1%80%D0%B5%D0%BA%D0%BE%D0%BC%D0%B5%D0%BD%D0%B4%D0%B0%D1%86%D0%B8%D0%B8%20_%20%D0%9A%D0%B0%D1%80%D0%B4%D0%B8%D0%BE%D0%B2%D0%B0%D1%81%D0%BA%D1%83%D0%BB%D1%8F%D1%80%D0%BD%D0%B0%D1%8F%20%D0%BF%D1%80%D0%BE%D1%84%D0%B8%D0%BB%D0%B0%D0%BA%D1%82%D0%B8%D0%BA%D0%B0%202017.pdf</a:t>
            </a:r>
            <a:endParaRPr lang="ru-RU" sz="800" dirty="0">
              <a:solidFill>
                <a:prstClr val="black"/>
              </a:solidFill>
            </a:endParaRPr>
          </a:p>
        </p:txBody>
      </p:sp>
      <p:sp>
        <p:nvSpPr>
          <p:cNvPr id="15" name="Rectangle 13"/>
          <p:cNvSpPr>
            <a:spLocks noChangeArrowheads="1"/>
          </p:cNvSpPr>
          <p:nvPr/>
        </p:nvSpPr>
        <p:spPr bwMode="auto">
          <a:xfrm>
            <a:off x="-25932" y="4492875"/>
            <a:ext cx="5184576" cy="1080120"/>
          </a:xfrm>
          <a:prstGeom prst="rect">
            <a:avLst/>
          </a:prstGeom>
          <a:noFill/>
          <a:ln w="9525">
            <a:noFill/>
            <a:miter lim="800000"/>
            <a:headEnd/>
            <a:tailEnd/>
          </a:ln>
          <a:effectLst/>
        </p:spPr>
        <p:txBody>
          <a:bodyPr wrap="none" anchor="ctr"/>
          <a:lstStyle/>
          <a:p>
            <a:r>
              <a:rPr lang="ru-RU" sz="1200" b="1" dirty="0" smtClean="0">
                <a:solidFill>
                  <a:srgbClr val="4BACC6">
                    <a:lumMod val="75000"/>
                  </a:srgbClr>
                </a:solidFill>
                <a:cs typeface="Arial" pitchFamily="34" charset="0"/>
              </a:rPr>
              <a:t>Европейские рекомендации по профилактике  сердечно-сосудистых </a:t>
            </a:r>
          </a:p>
          <a:p>
            <a:r>
              <a:rPr lang="ru-RU" sz="1200" b="1" dirty="0" smtClean="0">
                <a:solidFill>
                  <a:srgbClr val="4BACC6">
                    <a:lumMod val="75000"/>
                  </a:srgbClr>
                </a:solidFill>
                <a:cs typeface="Arial" pitchFamily="34" charset="0"/>
              </a:rPr>
              <a:t>заболеваний в клинической  практике</a:t>
            </a:r>
            <a:r>
              <a:rPr lang="en-US" sz="1200" b="1" dirty="0" smtClean="0">
                <a:solidFill>
                  <a:srgbClr val="4BACC6">
                    <a:lumMod val="75000"/>
                  </a:srgbClr>
                </a:solidFill>
                <a:cs typeface="Arial" pitchFamily="34" charset="0"/>
              </a:rPr>
              <a:t> 2016</a:t>
            </a:r>
            <a:endParaRPr lang="ru-RU" sz="1200" b="1" dirty="0" smtClean="0">
              <a:solidFill>
                <a:srgbClr val="4BACC6">
                  <a:lumMod val="75000"/>
                </a:srgbClr>
              </a:solidFill>
              <a:cs typeface="Arial" pitchFamily="34" charset="0"/>
            </a:endParaRPr>
          </a:p>
          <a:p>
            <a:r>
              <a:rPr lang="ru-RU" sz="1200" b="1" dirty="0" smtClean="0">
                <a:solidFill>
                  <a:srgbClr val="4BACC6">
                    <a:lumMod val="75000"/>
                  </a:srgbClr>
                </a:solidFill>
                <a:cs typeface="Arial" pitchFamily="34" charset="0"/>
              </a:rPr>
              <a:t>и Национальные рекомендации «Кардиоваскулярная профилактика 2017»</a:t>
            </a:r>
          </a:p>
          <a:p>
            <a:r>
              <a:rPr lang="ru-RU" sz="1200" b="1" dirty="0" smtClean="0">
                <a:solidFill>
                  <a:srgbClr val="4BACC6">
                    <a:lumMod val="75000"/>
                  </a:srgbClr>
                </a:solidFill>
                <a:cs typeface="Arial" pitchFamily="34" charset="0"/>
              </a:rPr>
              <a:t> </a:t>
            </a:r>
            <a:endParaRPr lang="ru-RU" sz="1200" b="1" dirty="0">
              <a:solidFill>
                <a:srgbClr val="4BACC6">
                  <a:lumMod val="75000"/>
                </a:srgbClr>
              </a:solidFill>
              <a:cs typeface="Arial" pitchFamily="34" charset="0"/>
            </a:endParaRPr>
          </a:p>
        </p:txBody>
      </p:sp>
      <p:pic>
        <p:nvPicPr>
          <p:cNvPr id="13" name="Picture 2" descr="Картинки по запросу порция гречневой каши картинка"/>
          <p:cNvPicPr>
            <a:picLocks noChangeAspect="1" noChangeArrowheads="1"/>
          </p:cNvPicPr>
          <p:nvPr/>
        </p:nvPicPr>
        <p:blipFill>
          <a:blip r:embed="rId3" cstate="print"/>
          <a:srcRect/>
          <a:stretch>
            <a:fillRect/>
          </a:stretch>
        </p:blipFill>
        <p:spPr bwMode="auto">
          <a:xfrm>
            <a:off x="6840760" y="1268760"/>
            <a:ext cx="2051720" cy="1512168"/>
          </a:xfrm>
          <a:prstGeom prst="rect">
            <a:avLst/>
          </a:prstGeom>
          <a:noFill/>
        </p:spPr>
      </p:pic>
    </p:spTree>
    <p:extLst>
      <p:ext uri="{BB962C8B-B14F-4D97-AF65-F5344CB8AC3E}">
        <p14:creationId xmlns:p14="http://schemas.microsoft.com/office/powerpoint/2010/main" val="63282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79512" y="116632"/>
            <a:ext cx="871296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2800" b="1" dirty="0" smtClean="0">
                <a:solidFill>
                  <a:srgbClr val="336600"/>
                </a:solidFill>
                <a:ea typeface="Calibri" pitchFamily="34" charset="0"/>
                <a:cs typeface="Times New Roman" pitchFamily="18" charset="0"/>
              </a:rPr>
              <a:t>Какое количество орехов следует есть, чтобы свести к минимуму риск </a:t>
            </a:r>
            <a:r>
              <a:rPr lang="ru-RU" sz="2800" b="1" dirty="0" err="1" smtClean="0">
                <a:solidFill>
                  <a:srgbClr val="336600"/>
                </a:solidFill>
                <a:ea typeface="Calibri" pitchFamily="34" charset="0"/>
                <a:cs typeface="Times New Roman" pitchFamily="18" charset="0"/>
              </a:rPr>
              <a:t>сердечно-сосудистых</a:t>
            </a:r>
            <a:r>
              <a:rPr lang="ru-RU" sz="2800" b="1" dirty="0" smtClean="0">
                <a:solidFill>
                  <a:srgbClr val="336600"/>
                </a:solidFill>
                <a:ea typeface="Calibri" pitchFamily="34" charset="0"/>
                <a:cs typeface="Times New Roman" pitchFamily="18" charset="0"/>
              </a:rPr>
              <a:t> осложнений  согласно последним рекомендациям? </a:t>
            </a:r>
            <a:endParaRPr lang="ru-RU" sz="2800" b="1" dirty="0" smtClean="0">
              <a:solidFill>
                <a:srgbClr val="336600"/>
              </a:solidFill>
              <a:latin typeface="Arial" pitchFamily="34" charset="0"/>
              <a:cs typeface="Arial" pitchFamily="34" charset="0"/>
            </a:endParaRPr>
          </a:p>
        </p:txBody>
      </p:sp>
      <p:sp>
        <p:nvSpPr>
          <p:cNvPr id="4" name="Прямоугольник 3"/>
          <p:cNvSpPr/>
          <p:nvPr/>
        </p:nvSpPr>
        <p:spPr>
          <a:xfrm>
            <a:off x="251520" y="1742036"/>
            <a:ext cx="7776864" cy="2246769"/>
          </a:xfrm>
          <a:prstGeom prst="rect">
            <a:avLst/>
          </a:prstGeom>
        </p:spPr>
        <p:txBody>
          <a:bodyPr wrap="square">
            <a:spAutoFit/>
          </a:bodyPr>
          <a:lstStyle/>
          <a:p>
            <a:pPr eaLnBrk="0" fontAlgn="base" hangingPunct="0">
              <a:spcBef>
                <a:spcPct val="0"/>
              </a:spcBef>
              <a:spcAft>
                <a:spcPct val="0"/>
              </a:spcAft>
              <a:buFontTx/>
              <a:buChar char="•"/>
            </a:pPr>
            <a:endParaRPr lang="ru-RU" sz="2800" b="1" dirty="0" smtClean="0">
              <a:solidFill>
                <a:prstClr val="black"/>
              </a:solidFill>
              <a:ea typeface="Calibri" pitchFamily="34" charset="0"/>
              <a:cs typeface="Times New Roman" pitchFamily="18" charset="0"/>
            </a:endParaRPr>
          </a:p>
          <a:p>
            <a:pPr marL="457200" indent="-457200" eaLnBrk="0" fontAlgn="base" hangingPunct="0">
              <a:spcBef>
                <a:spcPct val="0"/>
              </a:spcBef>
              <a:spcAft>
                <a:spcPct val="0"/>
              </a:spcAft>
              <a:buClr>
                <a:srgbClr val="FF0000"/>
              </a:buClr>
              <a:buFont typeface="+mj-lt"/>
              <a:buAutoNum type="arabicPeriod"/>
            </a:pPr>
            <a:r>
              <a:rPr lang="ru-RU" sz="2800" b="1" dirty="0" smtClean="0">
                <a:solidFill>
                  <a:prstClr val="black"/>
                </a:solidFill>
                <a:ea typeface="Calibri" pitchFamily="34" charset="0"/>
                <a:cs typeface="Times New Roman" pitchFamily="18" charset="0"/>
              </a:rPr>
              <a:t>30-40 грамм в день любых несоленых орехов</a:t>
            </a:r>
          </a:p>
          <a:p>
            <a:pPr marL="457200" indent="-457200" eaLnBrk="0" fontAlgn="base" hangingPunct="0">
              <a:spcBef>
                <a:spcPct val="0"/>
              </a:spcBef>
              <a:spcAft>
                <a:spcPct val="0"/>
              </a:spcAft>
              <a:buClr>
                <a:srgbClr val="FF0000"/>
              </a:buClr>
              <a:buFont typeface="+mj-lt"/>
              <a:buAutoNum type="arabicPeriod"/>
            </a:pPr>
            <a:r>
              <a:rPr lang="ru-RU" sz="2800" b="1" dirty="0" smtClean="0">
                <a:solidFill>
                  <a:prstClr val="black"/>
                </a:solidFill>
                <a:cs typeface="Times New Roman" pitchFamily="18" charset="0"/>
              </a:rPr>
              <a:t>50 грамм в день грецких орехов</a:t>
            </a:r>
          </a:p>
          <a:p>
            <a:pPr marL="457200" indent="-457200" eaLnBrk="0" fontAlgn="base" hangingPunct="0">
              <a:spcBef>
                <a:spcPct val="0"/>
              </a:spcBef>
              <a:spcAft>
                <a:spcPct val="0"/>
              </a:spcAft>
              <a:buClr>
                <a:srgbClr val="FF0000"/>
              </a:buClr>
              <a:buFont typeface="+mj-lt"/>
              <a:buAutoNum type="arabicPeriod"/>
            </a:pPr>
            <a:r>
              <a:rPr lang="ru-RU" sz="2800" b="1" dirty="0" smtClean="0">
                <a:solidFill>
                  <a:prstClr val="black"/>
                </a:solidFill>
                <a:cs typeface="Times New Roman" pitchFamily="18" charset="0"/>
              </a:rPr>
              <a:t>100 грамм в день соленого арахиса</a:t>
            </a:r>
          </a:p>
          <a:p>
            <a:pPr marL="457200" indent="-457200" eaLnBrk="0" fontAlgn="base" hangingPunct="0">
              <a:spcBef>
                <a:spcPct val="0"/>
              </a:spcBef>
              <a:spcAft>
                <a:spcPct val="0"/>
              </a:spcAft>
              <a:buClr>
                <a:srgbClr val="FF0000"/>
              </a:buClr>
              <a:buFont typeface="+mj-lt"/>
              <a:buAutoNum type="arabicPeriod"/>
            </a:pPr>
            <a:r>
              <a:rPr lang="ru-RU" sz="2800" b="1" dirty="0" smtClean="0">
                <a:solidFill>
                  <a:prstClr val="black"/>
                </a:solidFill>
                <a:cs typeface="Times New Roman" pitchFamily="18" charset="0"/>
              </a:rPr>
              <a:t>20 грамм любых орехов в недел</a:t>
            </a:r>
            <a:r>
              <a:rPr lang="ru-RU" sz="2800" b="1" dirty="0">
                <a:solidFill>
                  <a:prstClr val="black"/>
                </a:solidFill>
                <a:cs typeface="Times New Roman" pitchFamily="18" charset="0"/>
              </a:rPr>
              <a:t>ю</a:t>
            </a:r>
            <a:endParaRPr lang="ru-RU" sz="2800" b="1" dirty="0" smtClean="0">
              <a:solidFill>
                <a:prstClr val="black"/>
              </a:solidFill>
              <a:latin typeface="Arial" pitchFamily="34" charset="0"/>
              <a:cs typeface="Arial" pitchFamily="34" charset="0"/>
            </a:endParaRPr>
          </a:p>
        </p:txBody>
      </p:sp>
      <p:pic>
        <p:nvPicPr>
          <p:cNvPr id="22531" name="Picture 3" descr="Картинки по запросу nut consumption"/>
          <p:cNvPicPr>
            <a:picLocks noChangeAspect="1" noChangeArrowheads="1"/>
          </p:cNvPicPr>
          <p:nvPr/>
        </p:nvPicPr>
        <p:blipFill>
          <a:blip r:embed="rId2" cstate="print"/>
          <a:srcRect/>
          <a:stretch>
            <a:fillRect/>
          </a:stretch>
        </p:blipFill>
        <p:spPr bwMode="auto">
          <a:xfrm>
            <a:off x="5899992" y="3929829"/>
            <a:ext cx="3215898" cy="1406580"/>
          </a:xfrm>
          <a:prstGeom prst="rect">
            <a:avLst/>
          </a:prstGeom>
          <a:noFill/>
        </p:spPr>
      </p:pic>
      <p:sp>
        <p:nvSpPr>
          <p:cNvPr id="11" name="Rectangle 3"/>
          <p:cNvSpPr>
            <a:spLocks noChangeArrowheads="1"/>
          </p:cNvSpPr>
          <p:nvPr/>
        </p:nvSpPr>
        <p:spPr bwMode="auto">
          <a:xfrm>
            <a:off x="0" y="6093941"/>
            <a:ext cx="9144000" cy="830997"/>
          </a:xfrm>
          <a:prstGeom prst="rect">
            <a:avLst/>
          </a:prstGeom>
          <a:solidFill>
            <a:srgbClr val="009900"/>
          </a:solidFill>
          <a:ln w="9525">
            <a:solidFill>
              <a:schemeClr val="tx1"/>
            </a:solidFill>
            <a:miter lim="800000"/>
            <a:headEnd/>
            <a:tailEnd/>
          </a:ln>
          <a:effectLst/>
        </p:spPr>
        <p:txBody>
          <a:bodyPr wrap="square" anchor="ctr">
            <a:spAutoFit/>
          </a:bodyPr>
          <a:lstStyle/>
          <a:p>
            <a:pPr algn="ctr"/>
            <a:r>
              <a:rPr lang="en-US" sz="1600" i="1" dirty="0" err="1" smtClean="0">
                <a:solidFill>
                  <a:prstClr val="white"/>
                </a:solidFill>
              </a:rPr>
              <a:t>Luo</a:t>
            </a:r>
            <a:r>
              <a:rPr lang="en-US" sz="1600" i="1" dirty="0" smtClean="0">
                <a:solidFill>
                  <a:prstClr val="white"/>
                </a:solidFill>
              </a:rPr>
              <a:t> C, Zhang Y, Ding Y, Shan Z, Chen S, Yu M, </a:t>
            </a:r>
            <a:r>
              <a:rPr lang="en-US" sz="1600" i="1" dirty="0" err="1" smtClean="0">
                <a:solidFill>
                  <a:prstClr val="white"/>
                </a:solidFill>
              </a:rPr>
              <a:t>Hu</a:t>
            </a:r>
            <a:r>
              <a:rPr lang="en-US" sz="1600" i="1" dirty="0" smtClean="0">
                <a:solidFill>
                  <a:prstClr val="white"/>
                </a:solidFill>
              </a:rPr>
              <a:t> FB, Liu L. Nut consumption and risk of type 2 diabetes, cardiovascular disease, and all-cause mortality: a systematic review and meta-analysis. Am J </a:t>
            </a:r>
            <a:r>
              <a:rPr lang="en-US" sz="1600" i="1" dirty="0" err="1" smtClean="0">
                <a:solidFill>
                  <a:prstClr val="white"/>
                </a:solidFill>
              </a:rPr>
              <a:t>Clin</a:t>
            </a:r>
            <a:r>
              <a:rPr lang="en-US" sz="1600" i="1" dirty="0" smtClean="0">
                <a:solidFill>
                  <a:prstClr val="white"/>
                </a:solidFill>
              </a:rPr>
              <a:t> </a:t>
            </a:r>
            <a:r>
              <a:rPr lang="en-US" sz="1600" i="1" dirty="0" err="1" smtClean="0">
                <a:solidFill>
                  <a:prstClr val="white"/>
                </a:solidFill>
              </a:rPr>
              <a:t>Nutr</a:t>
            </a:r>
            <a:r>
              <a:rPr lang="en-US" sz="1600" i="1" dirty="0" smtClean="0">
                <a:solidFill>
                  <a:prstClr val="white"/>
                </a:solidFill>
              </a:rPr>
              <a:t> 2014;100:256–269.</a:t>
            </a:r>
            <a:endParaRPr lang="ru-RU" sz="1600" i="1" dirty="0">
              <a:solidFill>
                <a:prstClr val="white"/>
              </a:solidFill>
            </a:endParaRPr>
          </a:p>
        </p:txBody>
      </p:sp>
      <p:sp>
        <p:nvSpPr>
          <p:cNvPr id="12" name="Rectangle 4"/>
          <p:cNvSpPr>
            <a:spLocks noChangeArrowheads="1"/>
          </p:cNvSpPr>
          <p:nvPr/>
        </p:nvSpPr>
        <p:spPr bwMode="auto">
          <a:xfrm>
            <a:off x="-28110" y="5962119"/>
            <a:ext cx="9144000" cy="144462"/>
          </a:xfrm>
          <a:prstGeom prst="rect">
            <a:avLst/>
          </a:prstGeom>
          <a:solidFill>
            <a:srgbClr val="FF9933"/>
          </a:solidFill>
          <a:ln w="9525">
            <a:noFill/>
            <a:miter lim="800000"/>
            <a:headEnd/>
            <a:tailEnd/>
          </a:ln>
          <a:effectLst/>
        </p:spPr>
        <p:txBody>
          <a:bodyPr wrap="none" anchor="ctr"/>
          <a:lstStyle/>
          <a:p>
            <a:endParaRPr lang="ru-RU">
              <a:solidFill>
                <a:prstClr val="black"/>
              </a:solidFill>
            </a:endParaRPr>
          </a:p>
        </p:txBody>
      </p:sp>
    </p:spTree>
    <p:extLst>
      <p:ext uri="{BB962C8B-B14F-4D97-AF65-F5344CB8AC3E}">
        <p14:creationId xmlns:p14="http://schemas.microsoft.com/office/powerpoint/2010/main" val="286139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79512" y="116632"/>
            <a:ext cx="871296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2800" b="1" dirty="0" smtClean="0">
                <a:solidFill>
                  <a:srgbClr val="336600"/>
                </a:solidFill>
                <a:ea typeface="Calibri" pitchFamily="34" charset="0"/>
                <a:cs typeface="Times New Roman" pitchFamily="18" charset="0"/>
              </a:rPr>
              <a:t>Какое количество орехов следует есть, чтобы свести к минимуму риск </a:t>
            </a:r>
            <a:r>
              <a:rPr lang="ru-RU" sz="2800" b="1" dirty="0" err="1" smtClean="0">
                <a:solidFill>
                  <a:srgbClr val="336600"/>
                </a:solidFill>
                <a:ea typeface="Calibri" pitchFamily="34" charset="0"/>
                <a:cs typeface="Times New Roman" pitchFamily="18" charset="0"/>
              </a:rPr>
              <a:t>сердечно-сосудистых</a:t>
            </a:r>
            <a:r>
              <a:rPr lang="ru-RU" sz="2800" b="1" dirty="0" smtClean="0">
                <a:solidFill>
                  <a:srgbClr val="336600"/>
                </a:solidFill>
                <a:ea typeface="Calibri" pitchFamily="34" charset="0"/>
                <a:cs typeface="Times New Roman" pitchFamily="18" charset="0"/>
              </a:rPr>
              <a:t> осложнений  согласно последним рекомендациям? </a:t>
            </a:r>
            <a:endParaRPr lang="ru-RU" sz="2800" b="1" dirty="0" smtClean="0">
              <a:solidFill>
                <a:srgbClr val="336600"/>
              </a:solidFill>
              <a:latin typeface="Arial" pitchFamily="34" charset="0"/>
              <a:cs typeface="Arial" pitchFamily="34" charset="0"/>
            </a:endParaRPr>
          </a:p>
        </p:txBody>
      </p:sp>
      <p:sp>
        <p:nvSpPr>
          <p:cNvPr id="4" name="Прямоугольник 3"/>
          <p:cNvSpPr/>
          <p:nvPr/>
        </p:nvSpPr>
        <p:spPr>
          <a:xfrm>
            <a:off x="251520" y="1742036"/>
            <a:ext cx="7272808" cy="1938992"/>
          </a:xfrm>
          <a:prstGeom prst="rect">
            <a:avLst/>
          </a:prstGeom>
        </p:spPr>
        <p:txBody>
          <a:bodyPr wrap="square">
            <a:spAutoFit/>
          </a:bodyPr>
          <a:lstStyle/>
          <a:p>
            <a:pPr eaLnBrk="0" fontAlgn="base" hangingPunct="0">
              <a:spcBef>
                <a:spcPct val="0"/>
              </a:spcBef>
              <a:spcAft>
                <a:spcPct val="0"/>
              </a:spcAft>
              <a:buFontTx/>
              <a:buChar char="•"/>
            </a:pPr>
            <a:endParaRPr lang="ru-RU" sz="2400" dirty="0" smtClean="0">
              <a:solidFill>
                <a:prstClr val="black"/>
              </a:solidFill>
              <a:ea typeface="Calibri" pitchFamily="34" charset="0"/>
              <a:cs typeface="Times New Roman" pitchFamily="18" charset="0"/>
            </a:endParaRPr>
          </a:p>
          <a:p>
            <a:pPr marL="457200" indent="-457200" eaLnBrk="0" fontAlgn="base" hangingPunct="0">
              <a:spcBef>
                <a:spcPct val="0"/>
              </a:spcBef>
              <a:spcAft>
                <a:spcPct val="0"/>
              </a:spcAft>
              <a:buFont typeface="+mj-lt"/>
              <a:buAutoNum type="arabicPeriod"/>
            </a:pPr>
            <a:r>
              <a:rPr lang="ru-RU" sz="2400" b="1" dirty="0" smtClean="0">
                <a:solidFill>
                  <a:srgbClr val="FF0000"/>
                </a:solidFill>
                <a:effectLst>
                  <a:outerShdw blurRad="38100" dist="38100" dir="2700000" algn="tl">
                    <a:srgbClr val="000000">
                      <a:alpha val="43137"/>
                    </a:srgbClr>
                  </a:outerShdw>
                </a:effectLst>
                <a:ea typeface="Calibri" pitchFamily="34" charset="0"/>
                <a:cs typeface="Times New Roman" pitchFamily="18" charset="0"/>
              </a:rPr>
              <a:t>30-40 грамм в день любых несоленых орехов</a:t>
            </a:r>
          </a:p>
          <a:p>
            <a:pPr marL="457200" indent="-457200" eaLnBrk="0" fontAlgn="base" hangingPunct="0">
              <a:spcBef>
                <a:spcPct val="0"/>
              </a:spcBef>
              <a:spcAft>
                <a:spcPct val="0"/>
              </a:spcAft>
              <a:buFont typeface="+mj-lt"/>
              <a:buAutoNum type="arabicPeriod"/>
            </a:pPr>
            <a:r>
              <a:rPr lang="ru-RU" sz="2400" b="1" dirty="0" smtClean="0">
                <a:solidFill>
                  <a:prstClr val="black"/>
                </a:solidFill>
                <a:cs typeface="Times New Roman" pitchFamily="18" charset="0"/>
              </a:rPr>
              <a:t>50 грамм в день грецких орехов</a:t>
            </a:r>
          </a:p>
          <a:p>
            <a:pPr marL="457200" indent="-457200" eaLnBrk="0" fontAlgn="base" hangingPunct="0">
              <a:spcBef>
                <a:spcPct val="0"/>
              </a:spcBef>
              <a:spcAft>
                <a:spcPct val="0"/>
              </a:spcAft>
              <a:buFont typeface="+mj-lt"/>
              <a:buAutoNum type="arabicPeriod"/>
            </a:pPr>
            <a:r>
              <a:rPr lang="ru-RU" sz="2400" b="1" dirty="0" smtClean="0">
                <a:solidFill>
                  <a:prstClr val="black"/>
                </a:solidFill>
                <a:cs typeface="Times New Roman" pitchFamily="18" charset="0"/>
              </a:rPr>
              <a:t>100 грамм в день соленого арахиса</a:t>
            </a:r>
          </a:p>
          <a:p>
            <a:pPr marL="457200" indent="-457200" eaLnBrk="0" fontAlgn="base" hangingPunct="0">
              <a:spcBef>
                <a:spcPct val="0"/>
              </a:spcBef>
              <a:spcAft>
                <a:spcPct val="0"/>
              </a:spcAft>
              <a:buFont typeface="+mj-lt"/>
              <a:buAutoNum type="arabicPeriod"/>
            </a:pPr>
            <a:r>
              <a:rPr lang="ru-RU" sz="2400" b="1" dirty="0" smtClean="0">
                <a:solidFill>
                  <a:prstClr val="black"/>
                </a:solidFill>
                <a:cs typeface="Times New Roman" pitchFamily="18" charset="0"/>
              </a:rPr>
              <a:t>20 грамм любых орехов в недел</a:t>
            </a:r>
            <a:r>
              <a:rPr lang="ru-RU" sz="2400" b="1" dirty="0">
                <a:solidFill>
                  <a:prstClr val="black"/>
                </a:solidFill>
                <a:cs typeface="Times New Roman" pitchFamily="18" charset="0"/>
              </a:rPr>
              <a:t>ю</a:t>
            </a:r>
            <a:endParaRPr lang="ru-RU" sz="2400" b="1" dirty="0" smtClean="0">
              <a:solidFill>
                <a:prstClr val="black"/>
              </a:solidFill>
              <a:latin typeface="Arial" pitchFamily="34" charset="0"/>
              <a:cs typeface="Arial" pitchFamily="34" charset="0"/>
            </a:endParaRPr>
          </a:p>
        </p:txBody>
      </p:sp>
      <p:pic>
        <p:nvPicPr>
          <p:cNvPr id="22531" name="Picture 3" descr="Картинки по запросу nut consumption"/>
          <p:cNvPicPr>
            <a:picLocks noChangeAspect="1" noChangeArrowheads="1"/>
          </p:cNvPicPr>
          <p:nvPr/>
        </p:nvPicPr>
        <p:blipFill>
          <a:blip r:embed="rId2" cstate="print"/>
          <a:srcRect/>
          <a:stretch>
            <a:fillRect/>
          </a:stretch>
        </p:blipFill>
        <p:spPr bwMode="auto">
          <a:xfrm>
            <a:off x="5656747" y="2654042"/>
            <a:ext cx="3215898" cy="1406580"/>
          </a:xfrm>
          <a:prstGeom prst="rect">
            <a:avLst/>
          </a:prstGeom>
          <a:noFill/>
        </p:spPr>
      </p:pic>
      <p:pic>
        <p:nvPicPr>
          <p:cNvPr id="10" name="Picture 1"/>
          <p:cNvPicPr>
            <a:picLocks noChangeAspect="1" noChangeArrowheads="1"/>
          </p:cNvPicPr>
          <p:nvPr/>
        </p:nvPicPr>
        <p:blipFill>
          <a:blip r:embed="rId3" cstate="print"/>
          <a:srcRect/>
          <a:stretch>
            <a:fillRect/>
          </a:stretch>
        </p:blipFill>
        <p:spPr bwMode="auto">
          <a:xfrm>
            <a:off x="5580112" y="4365104"/>
            <a:ext cx="3458075" cy="1512168"/>
          </a:xfrm>
          <a:prstGeom prst="rect">
            <a:avLst/>
          </a:prstGeom>
          <a:noFill/>
          <a:ln w="9525">
            <a:noFill/>
            <a:miter lim="800000"/>
            <a:headEnd/>
            <a:tailEnd/>
          </a:ln>
        </p:spPr>
      </p:pic>
      <p:sp>
        <p:nvSpPr>
          <p:cNvPr id="11" name="Rectangle 3"/>
          <p:cNvSpPr>
            <a:spLocks noChangeArrowheads="1"/>
          </p:cNvSpPr>
          <p:nvPr/>
        </p:nvSpPr>
        <p:spPr bwMode="auto">
          <a:xfrm>
            <a:off x="0" y="6093941"/>
            <a:ext cx="9144000" cy="830997"/>
          </a:xfrm>
          <a:prstGeom prst="rect">
            <a:avLst/>
          </a:prstGeom>
          <a:solidFill>
            <a:srgbClr val="009900"/>
          </a:solidFill>
          <a:ln w="9525">
            <a:solidFill>
              <a:schemeClr val="tx1"/>
            </a:solidFill>
            <a:miter lim="800000"/>
            <a:headEnd/>
            <a:tailEnd/>
          </a:ln>
          <a:effectLst/>
        </p:spPr>
        <p:txBody>
          <a:bodyPr wrap="square" anchor="ctr">
            <a:spAutoFit/>
          </a:bodyPr>
          <a:lstStyle/>
          <a:p>
            <a:pPr algn="ctr"/>
            <a:r>
              <a:rPr lang="en-US" sz="1600" i="1" dirty="0" err="1" smtClean="0">
                <a:solidFill>
                  <a:prstClr val="white"/>
                </a:solidFill>
              </a:rPr>
              <a:t>Luo</a:t>
            </a:r>
            <a:r>
              <a:rPr lang="en-US" sz="1600" i="1" dirty="0" smtClean="0">
                <a:solidFill>
                  <a:prstClr val="white"/>
                </a:solidFill>
              </a:rPr>
              <a:t> C, Zhang Y, Ding Y, Shan Z, Chen S, Yu M, </a:t>
            </a:r>
            <a:r>
              <a:rPr lang="en-US" sz="1600" i="1" dirty="0" err="1" smtClean="0">
                <a:solidFill>
                  <a:prstClr val="white"/>
                </a:solidFill>
              </a:rPr>
              <a:t>Hu</a:t>
            </a:r>
            <a:r>
              <a:rPr lang="en-US" sz="1600" i="1" dirty="0" smtClean="0">
                <a:solidFill>
                  <a:prstClr val="white"/>
                </a:solidFill>
              </a:rPr>
              <a:t> FB, Liu L. Nut consumption and risk of type 2 diabetes, cardiovascular disease, and all-cause mortality: a systematic review and meta-analysis. Am J </a:t>
            </a:r>
            <a:r>
              <a:rPr lang="en-US" sz="1600" i="1" dirty="0" err="1" smtClean="0">
                <a:solidFill>
                  <a:prstClr val="white"/>
                </a:solidFill>
              </a:rPr>
              <a:t>Clin</a:t>
            </a:r>
            <a:r>
              <a:rPr lang="en-US" sz="1600" i="1" dirty="0" smtClean="0">
                <a:solidFill>
                  <a:prstClr val="white"/>
                </a:solidFill>
              </a:rPr>
              <a:t> </a:t>
            </a:r>
            <a:r>
              <a:rPr lang="en-US" sz="1600" i="1" dirty="0" err="1" smtClean="0">
                <a:solidFill>
                  <a:prstClr val="white"/>
                </a:solidFill>
              </a:rPr>
              <a:t>Nutr</a:t>
            </a:r>
            <a:r>
              <a:rPr lang="en-US" sz="1600" i="1" dirty="0" smtClean="0">
                <a:solidFill>
                  <a:prstClr val="white"/>
                </a:solidFill>
              </a:rPr>
              <a:t> 2014;100:256–269.</a:t>
            </a:r>
            <a:endParaRPr lang="ru-RU" sz="1600" i="1" dirty="0">
              <a:solidFill>
                <a:prstClr val="white"/>
              </a:solidFill>
            </a:endParaRPr>
          </a:p>
        </p:txBody>
      </p:sp>
      <p:sp>
        <p:nvSpPr>
          <p:cNvPr id="12" name="Rectangle 4"/>
          <p:cNvSpPr>
            <a:spLocks noChangeArrowheads="1"/>
          </p:cNvSpPr>
          <p:nvPr/>
        </p:nvSpPr>
        <p:spPr bwMode="auto">
          <a:xfrm>
            <a:off x="0" y="6021288"/>
            <a:ext cx="9144000" cy="144462"/>
          </a:xfrm>
          <a:prstGeom prst="rect">
            <a:avLst/>
          </a:prstGeom>
          <a:solidFill>
            <a:srgbClr val="FF9933"/>
          </a:solidFill>
          <a:ln w="9525">
            <a:noFill/>
            <a:miter lim="800000"/>
            <a:headEnd/>
            <a:tailEnd/>
          </a:ln>
          <a:effectLst/>
        </p:spPr>
        <p:txBody>
          <a:bodyPr wrap="none" anchor="ctr"/>
          <a:lstStyle/>
          <a:p>
            <a:endParaRPr lang="ru-RU">
              <a:solidFill>
                <a:prstClr val="black"/>
              </a:solidFill>
            </a:endParaRPr>
          </a:p>
        </p:txBody>
      </p:sp>
      <p:sp>
        <p:nvSpPr>
          <p:cNvPr id="14" name="Прямоугольник 13"/>
          <p:cNvSpPr/>
          <p:nvPr/>
        </p:nvSpPr>
        <p:spPr>
          <a:xfrm>
            <a:off x="0" y="5301208"/>
            <a:ext cx="5328592" cy="707886"/>
          </a:xfrm>
          <a:prstGeom prst="rect">
            <a:avLst/>
          </a:prstGeom>
        </p:spPr>
        <p:txBody>
          <a:bodyPr wrap="square">
            <a:spAutoFit/>
          </a:bodyPr>
          <a:lstStyle/>
          <a:p>
            <a:r>
              <a:rPr lang="en-US" sz="800" dirty="0" smtClean="0">
                <a:solidFill>
                  <a:prstClr val="black"/>
                </a:solidFill>
              </a:rPr>
              <a:t>http://www.cardioprevent.ru/downloads/c5m3i1917/%D0%9D%D0%B0%D1%86%D0%B8%D0%BE%D0%BD%D0%B0%D0%BB%D1%8C%D0%BD%D1%8B%D0%B5%20%D1%80%D0%B5%D0%BA%D0%BE%D0%BC%D0%B5%D0%BD%D0%B4%D0%B0%D1%86%D0%B8%D0%B8%20_%20%D0%9A%D0%B0%D1%80%D0%B4%D0%B8%D0%BE%D0%B2%D0%B0%D1%81%D0%BA%D1%83%D0%BB%D1%8F%D1%80%D0%BD%D0%B0%D1%8F%20%D0%BF%D1%80%D0%BE%D1%84%D0%B8%D0%BB%D0%B0%D0%BA%D1%82%D0%B8%D0%BA%D0%B0%202017.pdf</a:t>
            </a:r>
            <a:endParaRPr lang="ru-RU" sz="800" dirty="0">
              <a:solidFill>
                <a:prstClr val="black"/>
              </a:solidFill>
            </a:endParaRPr>
          </a:p>
        </p:txBody>
      </p:sp>
      <p:sp>
        <p:nvSpPr>
          <p:cNvPr id="15" name="Rectangle 13"/>
          <p:cNvSpPr>
            <a:spLocks noChangeArrowheads="1"/>
          </p:cNvSpPr>
          <p:nvPr/>
        </p:nvSpPr>
        <p:spPr bwMode="auto">
          <a:xfrm>
            <a:off x="-25932" y="4492875"/>
            <a:ext cx="5184576" cy="1080120"/>
          </a:xfrm>
          <a:prstGeom prst="rect">
            <a:avLst/>
          </a:prstGeom>
          <a:noFill/>
          <a:ln w="9525">
            <a:noFill/>
            <a:miter lim="800000"/>
            <a:headEnd/>
            <a:tailEnd/>
          </a:ln>
          <a:effectLst/>
        </p:spPr>
        <p:txBody>
          <a:bodyPr wrap="none" anchor="ctr"/>
          <a:lstStyle/>
          <a:p>
            <a:r>
              <a:rPr lang="ru-RU" sz="1200" b="1" dirty="0" smtClean="0">
                <a:solidFill>
                  <a:srgbClr val="4BACC6">
                    <a:lumMod val="75000"/>
                  </a:srgbClr>
                </a:solidFill>
                <a:cs typeface="Arial" pitchFamily="34" charset="0"/>
              </a:rPr>
              <a:t>Европейские рекомендации по профилактике  сердечно-сосудистых </a:t>
            </a:r>
          </a:p>
          <a:p>
            <a:r>
              <a:rPr lang="ru-RU" sz="1200" b="1" dirty="0" smtClean="0">
                <a:solidFill>
                  <a:srgbClr val="4BACC6">
                    <a:lumMod val="75000"/>
                  </a:srgbClr>
                </a:solidFill>
                <a:cs typeface="Arial" pitchFamily="34" charset="0"/>
              </a:rPr>
              <a:t>заболеваний в клинической  практике</a:t>
            </a:r>
            <a:r>
              <a:rPr lang="en-US" sz="1200" b="1" dirty="0" smtClean="0">
                <a:solidFill>
                  <a:srgbClr val="4BACC6">
                    <a:lumMod val="75000"/>
                  </a:srgbClr>
                </a:solidFill>
                <a:cs typeface="Arial" pitchFamily="34" charset="0"/>
              </a:rPr>
              <a:t> 2016</a:t>
            </a:r>
            <a:endParaRPr lang="ru-RU" sz="1200" b="1" dirty="0" smtClean="0">
              <a:solidFill>
                <a:srgbClr val="4BACC6">
                  <a:lumMod val="75000"/>
                </a:srgbClr>
              </a:solidFill>
              <a:cs typeface="Arial" pitchFamily="34" charset="0"/>
            </a:endParaRPr>
          </a:p>
          <a:p>
            <a:r>
              <a:rPr lang="ru-RU" sz="1200" b="1" dirty="0" smtClean="0">
                <a:solidFill>
                  <a:srgbClr val="4BACC6">
                    <a:lumMod val="75000"/>
                  </a:srgbClr>
                </a:solidFill>
                <a:cs typeface="Arial" pitchFamily="34" charset="0"/>
              </a:rPr>
              <a:t>и Национальные рекомендации «Кардиоваскулярная профилактика 2017»</a:t>
            </a:r>
          </a:p>
          <a:p>
            <a:r>
              <a:rPr lang="ru-RU" sz="1200" b="1" dirty="0" smtClean="0">
                <a:solidFill>
                  <a:srgbClr val="4BACC6">
                    <a:lumMod val="75000"/>
                  </a:srgbClr>
                </a:solidFill>
                <a:cs typeface="Arial" pitchFamily="34" charset="0"/>
              </a:rPr>
              <a:t> </a:t>
            </a:r>
            <a:endParaRPr lang="ru-RU" sz="1200" b="1" dirty="0">
              <a:solidFill>
                <a:srgbClr val="4BACC6">
                  <a:lumMod val="75000"/>
                </a:srgbClr>
              </a:solidFill>
              <a:cs typeface="Arial" pitchFamily="34" charset="0"/>
            </a:endParaRPr>
          </a:p>
        </p:txBody>
      </p:sp>
    </p:spTree>
    <p:extLst>
      <p:ext uri="{BB962C8B-B14F-4D97-AF65-F5344CB8AC3E}">
        <p14:creationId xmlns:p14="http://schemas.microsoft.com/office/powerpoint/2010/main" val="298784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80920" cy="1584176"/>
          </a:xfrm>
        </p:spPr>
        <p:txBody>
          <a:bodyPr>
            <a:noAutofit/>
          </a:bodyPr>
          <a:lstStyle/>
          <a:p>
            <a:r>
              <a:rPr lang="ru-RU" sz="3600" b="1" dirty="0" smtClean="0">
                <a:solidFill>
                  <a:schemeClr val="accent5">
                    <a:lumMod val="50000"/>
                  </a:schemeClr>
                </a:solidFill>
              </a:rPr>
              <a:t>Чрезмерное потребление алкоголя увеличивает риск инфаркта миокарда</a:t>
            </a:r>
            <a:endParaRPr lang="ru-RU" sz="3600" b="1" dirty="0">
              <a:solidFill>
                <a:schemeClr val="accent5">
                  <a:lumMod val="50000"/>
                </a:schemeClr>
              </a:solidFill>
            </a:endParaRPr>
          </a:p>
        </p:txBody>
      </p:sp>
      <p:sp>
        <p:nvSpPr>
          <p:cNvPr id="3" name="Прямоугольник 2"/>
          <p:cNvSpPr/>
          <p:nvPr/>
        </p:nvSpPr>
        <p:spPr>
          <a:xfrm>
            <a:off x="827584" y="3356992"/>
            <a:ext cx="7704856" cy="1815882"/>
          </a:xfrm>
          <a:prstGeom prst="rect">
            <a:avLst/>
          </a:prstGeom>
          <a:solidFill>
            <a:schemeClr val="accent3">
              <a:lumMod val="20000"/>
              <a:lumOff val="80000"/>
            </a:schemeClr>
          </a:solidFill>
        </p:spPr>
        <p:txBody>
          <a:bodyPr wrap="square">
            <a:spAutoFit/>
          </a:bodyPr>
          <a:lstStyle/>
          <a:p>
            <a:pPr algn="ctr"/>
            <a:r>
              <a:rPr lang="ru-RU" sz="2800" b="1" dirty="0" smtClean="0">
                <a:solidFill>
                  <a:prstClr val="black"/>
                </a:solidFill>
              </a:rPr>
              <a:t>Разовое потребление алкогольных напитков не должно превышать </a:t>
            </a:r>
            <a:r>
              <a:rPr lang="ru-RU" sz="2800" b="1" dirty="0" smtClean="0">
                <a:solidFill>
                  <a:srgbClr val="C00000"/>
                </a:solidFill>
              </a:rPr>
              <a:t>1 стандартную дозу в сутки для женщин</a:t>
            </a:r>
            <a:r>
              <a:rPr lang="ru-RU" sz="2800" b="1" dirty="0" smtClean="0">
                <a:solidFill>
                  <a:prstClr val="black"/>
                </a:solidFill>
              </a:rPr>
              <a:t> или </a:t>
            </a:r>
            <a:r>
              <a:rPr lang="ru-RU" sz="2800" b="1" dirty="0" smtClean="0">
                <a:solidFill>
                  <a:srgbClr val="C00000"/>
                </a:solidFill>
              </a:rPr>
              <a:t>2</a:t>
            </a:r>
            <a:r>
              <a:rPr lang="ru-RU" sz="2800" b="1" dirty="0" smtClean="0">
                <a:solidFill>
                  <a:prstClr val="black"/>
                </a:solidFill>
              </a:rPr>
              <a:t> </a:t>
            </a:r>
            <a:r>
              <a:rPr lang="ru-RU" sz="2800" b="1" dirty="0" smtClean="0">
                <a:solidFill>
                  <a:srgbClr val="C00000"/>
                </a:solidFill>
              </a:rPr>
              <a:t>стандартных дозы  в сутки для мужчин</a:t>
            </a:r>
            <a:endParaRPr lang="ru-RU" sz="2800" b="1" dirty="0">
              <a:solidFill>
                <a:srgbClr val="C00000"/>
              </a:solidFill>
            </a:endParaRPr>
          </a:p>
        </p:txBody>
      </p:sp>
      <p:sp>
        <p:nvSpPr>
          <p:cNvPr id="4" name="Стрелка вниз 3"/>
          <p:cNvSpPr/>
          <p:nvPr/>
        </p:nvSpPr>
        <p:spPr>
          <a:xfrm>
            <a:off x="2843808" y="2276872"/>
            <a:ext cx="3672408" cy="1008112"/>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958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611560" y="3861048"/>
            <a:ext cx="8208912" cy="1872208"/>
          </a:xfrm>
          <a:prstGeom prst="roundRect">
            <a:avLst/>
          </a:prstGeom>
          <a:ln>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prstClr val="black"/>
              </a:solidFill>
            </a:endParaRPr>
          </a:p>
        </p:txBody>
      </p:sp>
      <p:sp>
        <p:nvSpPr>
          <p:cNvPr id="10" name="Прямоугольник 9"/>
          <p:cNvSpPr/>
          <p:nvPr/>
        </p:nvSpPr>
        <p:spPr>
          <a:xfrm>
            <a:off x="827584" y="3933056"/>
            <a:ext cx="7920880" cy="1754326"/>
          </a:xfrm>
          <a:prstGeom prst="rect">
            <a:avLst/>
          </a:prstGeom>
        </p:spPr>
        <p:txBody>
          <a:bodyPr wrap="square">
            <a:spAutoFit/>
          </a:bodyPr>
          <a:lstStyle/>
          <a:p>
            <a:pPr algn="ctr"/>
            <a:r>
              <a:rPr lang="ru-RU" dirty="0" smtClean="0">
                <a:solidFill>
                  <a:prstClr val="black"/>
                </a:solidFill>
              </a:rPr>
              <a:t>Если Вы принимаете решение включить в свое меню алкогольные напитки, их потребление не должно превышать </a:t>
            </a:r>
            <a:r>
              <a:rPr lang="ru-RU" b="1" dirty="0" smtClean="0">
                <a:solidFill>
                  <a:prstClr val="black"/>
                </a:solidFill>
              </a:rPr>
              <a:t>1 стандартную дозу в сутки для женщин </a:t>
            </a:r>
            <a:r>
              <a:rPr lang="ru-RU" dirty="0" smtClean="0">
                <a:solidFill>
                  <a:prstClr val="black"/>
                </a:solidFill>
              </a:rPr>
              <a:t>или </a:t>
            </a:r>
            <a:r>
              <a:rPr lang="ru-RU" b="1" dirty="0" smtClean="0">
                <a:solidFill>
                  <a:prstClr val="black"/>
                </a:solidFill>
              </a:rPr>
              <a:t>2 стандартных дозы  в сутки для мужчин</a:t>
            </a:r>
            <a:r>
              <a:rPr lang="ru-RU" dirty="0" smtClean="0">
                <a:solidFill>
                  <a:prstClr val="black"/>
                </a:solidFill>
              </a:rPr>
              <a:t>. </a:t>
            </a:r>
          </a:p>
          <a:p>
            <a:pPr algn="ctr"/>
            <a:endParaRPr lang="ru-RU" dirty="0" smtClean="0">
              <a:solidFill>
                <a:prstClr val="black"/>
              </a:solidFill>
            </a:endParaRPr>
          </a:p>
          <a:p>
            <a:pPr algn="ctr"/>
            <a:r>
              <a:rPr lang="ru-RU" b="1" dirty="0" smtClean="0">
                <a:solidFill>
                  <a:srgbClr val="C00000"/>
                </a:solidFill>
              </a:rPr>
              <a:t> </a:t>
            </a:r>
            <a:r>
              <a:rPr lang="ru-RU" b="1" i="1" dirty="0" smtClean="0">
                <a:solidFill>
                  <a:srgbClr val="C00000"/>
                </a:solidFill>
              </a:rPr>
              <a:t>Главное помнить! Чрезмерное употребление алкоголя вредит вашему здоровью! </a:t>
            </a:r>
          </a:p>
        </p:txBody>
      </p:sp>
      <p:sp>
        <p:nvSpPr>
          <p:cNvPr id="12" name="AutoShape 14"/>
          <p:cNvSpPr>
            <a:spLocks noChangeArrowheads="1"/>
          </p:cNvSpPr>
          <p:nvPr/>
        </p:nvSpPr>
        <p:spPr bwMode="auto">
          <a:xfrm>
            <a:off x="1403648" y="1124744"/>
            <a:ext cx="6336704" cy="2304256"/>
          </a:xfrm>
          <a:prstGeom prst="foldedCorner">
            <a:avLst>
              <a:gd name="adj" fmla="val 21731"/>
            </a:avLst>
          </a:prstGeom>
          <a:solidFill>
            <a:srgbClr val="CCFF99"/>
          </a:solidFill>
          <a:ln w="9525">
            <a:noFill/>
            <a:round/>
            <a:headEnd/>
            <a:tailEnd/>
          </a:ln>
          <a:effectLst/>
        </p:spPr>
        <p:txBody>
          <a:bodyPr wrap="none" anchor="ctr"/>
          <a:lstStyle/>
          <a:p>
            <a:endParaRPr lang="ru-RU">
              <a:solidFill>
                <a:prstClr val="black"/>
              </a:solidFill>
            </a:endParaRPr>
          </a:p>
        </p:txBody>
      </p:sp>
      <p:sp>
        <p:nvSpPr>
          <p:cNvPr id="13" name="Text Box 13"/>
          <p:cNvSpPr txBox="1">
            <a:spLocks noChangeArrowheads="1"/>
          </p:cNvSpPr>
          <p:nvPr/>
        </p:nvSpPr>
        <p:spPr bwMode="auto">
          <a:xfrm>
            <a:off x="1187624" y="1268760"/>
            <a:ext cx="6248400" cy="2308324"/>
          </a:xfrm>
          <a:prstGeom prst="rect">
            <a:avLst/>
          </a:prstGeom>
          <a:noFill/>
          <a:ln w="9525">
            <a:noFill/>
            <a:miter lim="800000"/>
            <a:headEnd/>
            <a:tailEnd/>
          </a:ln>
          <a:effectLst/>
        </p:spPr>
        <p:txBody>
          <a:bodyPr>
            <a:spAutoFit/>
          </a:bodyPr>
          <a:lstStyle/>
          <a:p>
            <a:pPr algn="ctr"/>
            <a:endParaRPr lang="ru-RU" sz="1600" dirty="0">
              <a:solidFill>
                <a:prstClr val="black"/>
              </a:solidFill>
            </a:endParaRPr>
          </a:p>
          <a:p>
            <a:r>
              <a:rPr lang="ru-RU" sz="1600" dirty="0">
                <a:solidFill>
                  <a:prstClr val="black"/>
                </a:solidFill>
              </a:rPr>
              <a:t>            </a:t>
            </a:r>
            <a:r>
              <a:rPr lang="ru-RU" sz="1600" b="1" dirty="0">
                <a:solidFill>
                  <a:prstClr val="black"/>
                </a:solidFill>
              </a:rPr>
              <a:t>Крепкие напитки                 30 мл   (1 рюмка</a:t>
            </a:r>
            <a:r>
              <a:rPr lang="ru-RU" sz="1600" b="1" dirty="0" smtClean="0">
                <a:solidFill>
                  <a:prstClr val="black"/>
                </a:solidFill>
              </a:rPr>
              <a:t>)</a:t>
            </a:r>
          </a:p>
          <a:p>
            <a:r>
              <a:rPr lang="ru-RU" sz="1600" b="1" dirty="0" smtClean="0">
                <a:solidFill>
                  <a:prstClr val="black"/>
                </a:solidFill>
              </a:rPr>
              <a:t>                                                </a:t>
            </a:r>
            <a:r>
              <a:rPr lang="ru-RU" sz="1600" b="1" dirty="0" smtClean="0">
                <a:solidFill>
                  <a:prstClr val="black"/>
                </a:solidFill>
                <a:effectLst>
                  <a:outerShdw blurRad="38100" dist="38100" dir="2700000" algn="tl">
                    <a:srgbClr val="000000">
                      <a:alpha val="43137"/>
                    </a:srgbClr>
                  </a:outerShdw>
                </a:effectLst>
              </a:rPr>
              <a:t>ИЛИ</a:t>
            </a:r>
            <a:endParaRPr lang="ru-RU" sz="1600" b="1" dirty="0">
              <a:solidFill>
                <a:prstClr val="black"/>
              </a:solidFill>
              <a:effectLst>
                <a:outerShdw blurRad="38100" dist="38100" dir="2700000" algn="tl">
                  <a:srgbClr val="000000">
                    <a:alpha val="43137"/>
                  </a:srgbClr>
                </a:outerShdw>
              </a:effectLst>
            </a:endParaRPr>
          </a:p>
          <a:p>
            <a:endParaRPr lang="ru-RU" sz="1600" b="1" dirty="0">
              <a:solidFill>
                <a:prstClr val="black"/>
              </a:solidFill>
            </a:endParaRPr>
          </a:p>
          <a:p>
            <a:r>
              <a:rPr lang="ru-RU" sz="1600" b="1" dirty="0">
                <a:solidFill>
                  <a:prstClr val="black"/>
                </a:solidFill>
              </a:rPr>
              <a:t>            </a:t>
            </a:r>
            <a:r>
              <a:rPr lang="ru-RU" sz="1600" b="1" dirty="0" smtClean="0">
                <a:solidFill>
                  <a:prstClr val="black"/>
                </a:solidFill>
              </a:rPr>
              <a:t>Красное сухое </a:t>
            </a:r>
            <a:r>
              <a:rPr lang="ru-RU" sz="1600" b="1" dirty="0">
                <a:solidFill>
                  <a:prstClr val="black"/>
                </a:solidFill>
              </a:rPr>
              <a:t>вино             </a:t>
            </a:r>
            <a:r>
              <a:rPr lang="ru-RU" sz="1600" b="1" dirty="0" smtClean="0">
                <a:solidFill>
                  <a:prstClr val="black"/>
                </a:solidFill>
              </a:rPr>
              <a:t>120 </a:t>
            </a:r>
            <a:r>
              <a:rPr lang="ru-RU" sz="1600" b="1" dirty="0">
                <a:solidFill>
                  <a:prstClr val="black"/>
                </a:solidFill>
              </a:rPr>
              <a:t>мл  (1 бокал) </a:t>
            </a:r>
            <a:endParaRPr lang="ru-RU" sz="1600" b="1" dirty="0" smtClean="0">
              <a:solidFill>
                <a:prstClr val="black"/>
              </a:solidFill>
            </a:endParaRPr>
          </a:p>
          <a:p>
            <a:r>
              <a:rPr lang="ru-RU" sz="1600" b="1" dirty="0" smtClean="0">
                <a:solidFill>
                  <a:prstClr val="black"/>
                </a:solidFill>
              </a:rPr>
              <a:t>                                                 </a:t>
            </a:r>
            <a:r>
              <a:rPr lang="ru-RU" sz="1600" b="1" dirty="0" smtClean="0">
                <a:solidFill>
                  <a:prstClr val="black"/>
                </a:solidFill>
                <a:effectLst>
                  <a:outerShdw blurRad="38100" dist="38100" dir="2700000" algn="tl">
                    <a:srgbClr val="000000">
                      <a:alpha val="43137"/>
                    </a:srgbClr>
                  </a:outerShdw>
                </a:effectLst>
              </a:rPr>
              <a:t>ИЛИ</a:t>
            </a:r>
          </a:p>
          <a:p>
            <a:r>
              <a:rPr lang="ru-RU" sz="1600" b="1" dirty="0" smtClean="0">
                <a:solidFill>
                  <a:prstClr val="black"/>
                </a:solidFill>
              </a:rPr>
              <a:t>             </a:t>
            </a:r>
          </a:p>
          <a:p>
            <a:r>
              <a:rPr lang="ru-RU" sz="1600" b="1" dirty="0" smtClean="0">
                <a:solidFill>
                  <a:prstClr val="black"/>
                </a:solidFill>
              </a:rPr>
              <a:t>            Пиво                                         330  мл (1 маленькая бутылка)</a:t>
            </a:r>
            <a:endParaRPr lang="ru-RU" sz="1600" b="1" dirty="0">
              <a:solidFill>
                <a:prstClr val="black"/>
              </a:solidFill>
            </a:endParaRPr>
          </a:p>
          <a:p>
            <a:endParaRPr lang="ru-RU" sz="1600" b="1" dirty="0">
              <a:solidFill>
                <a:prstClr val="black"/>
              </a:solidFill>
            </a:endParaRPr>
          </a:p>
        </p:txBody>
      </p:sp>
      <p:sp>
        <p:nvSpPr>
          <p:cNvPr id="14" name="Text Box 11"/>
          <p:cNvSpPr txBox="1">
            <a:spLocks noChangeArrowheads="1"/>
          </p:cNvSpPr>
          <p:nvPr/>
        </p:nvSpPr>
        <p:spPr bwMode="auto">
          <a:xfrm>
            <a:off x="365125" y="242888"/>
            <a:ext cx="7519243" cy="892552"/>
          </a:xfrm>
          <a:prstGeom prst="rect">
            <a:avLst/>
          </a:prstGeom>
          <a:noFill/>
          <a:ln w="9525">
            <a:noFill/>
            <a:miter lim="800000"/>
            <a:headEnd/>
            <a:tailEnd/>
          </a:ln>
          <a:effectLst/>
        </p:spPr>
        <p:txBody>
          <a:bodyPr wrap="square">
            <a:spAutoFit/>
          </a:bodyPr>
          <a:lstStyle/>
          <a:p>
            <a:pPr algn="ctr"/>
            <a:r>
              <a:rPr lang="ru-RU" sz="2400" b="1" dirty="0" smtClean="0">
                <a:solidFill>
                  <a:prstClr val="black"/>
                </a:solidFill>
              </a:rPr>
              <a:t> 	</a:t>
            </a:r>
            <a:r>
              <a:rPr lang="ru-RU" sz="2800" b="1" dirty="0" smtClean="0">
                <a:solidFill>
                  <a:prstClr val="black"/>
                </a:solidFill>
              </a:rPr>
              <a:t>1 стандартная доза алкоголя</a:t>
            </a:r>
          </a:p>
          <a:p>
            <a:pPr algn="ctr"/>
            <a:endParaRPr lang="ru-RU" sz="2400" b="1" dirty="0">
              <a:solidFill>
                <a:prstClr val="black"/>
              </a:solidFill>
            </a:endParaRPr>
          </a:p>
        </p:txBody>
      </p:sp>
      <p:sp>
        <p:nvSpPr>
          <p:cNvPr id="18" name="Rectangle 5"/>
          <p:cNvSpPr>
            <a:spLocks noChangeArrowheads="1"/>
          </p:cNvSpPr>
          <p:nvPr/>
        </p:nvSpPr>
        <p:spPr bwMode="auto">
          <a:xfrm>
            <a:off x="2124075" y="6354763"/>
            <a:ext cx="5616575" cy="242887"/>
          </a:xfrm>
          <a:prstGeom prst="rect">
            <a:avLst/>
          </a:prstGeom>
          <a:noFill/>
          <a:ln w="9525">
            <a:noFill/>
            <a:miter lim="800000"/>
            <a:headEnd/>
            <a:tailEnd/>
          </a:ln>
          <a:effectLst/>
        </p:spPr>
        <p:txBody>
          <a:bodyPr wrap="none" anchor="ctr"/>
          <a:lstStyle/>
          <a:p>
            <a:pPr algn="ctr"/>
            <a:endParaRPr lang="ru-RU" sz="1400" b="1" i="1" dirty="0">
              <a:solidFill>
                <a:prstClr val="white"/>
              </a:solidFill>
              <a:cs typeface="Arial" pitchFamily="34" charset="0"/>
            </a:endParaRPr>
          </a:p>
        </p:txBody>
      </p:sp>
      <p:sp>
        <p:nvSpPr>
          <p:cNvPr id="19" name="Rectangle 3"/>
          <p:cNvSpPr>
            <a:spLocks noChangeArrowheads="1"/>
          </p:cNvSpPr>
          <p:nvPr/>
        </p:nvSpPr>
        <p:spPr bwMode="auto">
          <a:xfrm>
            <a:off x="0" y="6165850"/>
            <a:ext cx="9144000" cy="692150"/>
          </a:xfrm>
          <a:prstGeom prst="rect">
            <a:avLst/>
          </a:prstGeom>
          <a:solidFill>
            <a:srgbClr val="009900"/>
          </a:solidFill>
          <a:ln w="9525">
            <a:solidFill>
              <a:schemeClr val="tx1"/>
            </a:solidFill>
            <a:miter lim="800000"/>
            <a:headEnd/>
            <a:tailEnd/>
          </a:ln>
          <a:effectLst/>
        </p:spPr>
        <p:txBody>
          <a:bodyPr wrap="none" anchor="ctr"/>
          <a:lstStyle/>
          <a:p>
            <a:endParaRPr lang="ru-RU" dirty="0">
              <a:solidFill>
                <a:prstClr val="white"/>
              </a:solidFill>
            </a:endParaRPr>
          </a:p>
        </p:txBody>
      </p:sp>
      <p:sp>
        <p:nvSpPr>
          <p:cNvPr id="20" name="Rectangle 4"/>
          <p:cNvSpPr>
            <a:spLocks noChangeArrowheads="1"/>
          </p:cNvSpPr>
          <p:nvPr/>
        </p:nvSpPr>
        <p:spPr bwMode="auto">
          <a:xfrm>
            <a:off x="0" y="6021388"/>
            <a:ext cx="9144000" cy="144462"/>
          </a:xfrm>
          <a:prstGeom prst="rect">
            <a:avLst/>
          </a:prstGeom>
          <a:solidFill>
            <a:srgbClr val="FF9933"/>
          </a:solidFill>
          <a:ln w="9525">
            <a:noFill/>
            <a:miter lim="800000"/>
            <a:headEnd/>
            <a:tailEnd/>
          </a:ln>
          <a:effectLst/>
        </p:spPr>
        <p:txBody>
          <a:bodyPr wrap="none" anchor="ctr"/>
          <a:lstStyle/>
          <a:p>
            <a:endParaRPr lang="ru-RU">
              <a:solidFill>
                <a:prstClr val="black"/>
              </a:solidFill>
            </a:endParaRPr>
          </a:p>
        </p:txBody>
      </p:sp>
      <p:sp>
        <p:nvSpPr>
          <p:cNvPr id="21" name="Rectangle 13"/>
          <p:cNvSpPr>
            <a:spLocks noChangeArrowheads="1"/>
          </p:cNvSpPr>
          <p:nvPr/>
        </p:nvSpPr>
        <p:spPr bwMode="auto">
          <a:xfrm>
            <a:off x="67020" y="6148270"/>
            <a:ext cx="8897468" cy="523220"/>
          </a:xfrm>
          <a:prstGeom prst="rect">
            <a:avLst/>
          </a:prstGeom>
          <a:noFill/>
          <a:ln w="9525">
            <a:noFill/>
            <a:miter lim="800000"/>
            <a:headEnd/>
            <a:tailEnd/>
          </a:ln>
          <a:effectLst/>
        </p:spPr>
        <p:txBody>
          <a:bodyPr wrap="square" anchor="ctr">
            <a:spAutoFit/>
          </a:bodyPr>
          <a:lstStyle/>
          <a:p>
            <a:pPr algn="ctr"/>
            <a:r>
              <a:rPr lang="en-US" sz="1400" i="1" dirty="0" err="1" smtClean="0">
                <a:solidFill>
                  <a:prstClr val="white"/>
                </a:solidFill>
                <a:cs typeface="Arial" pitchFamily="34" charset="0"/>
              </a:rPr>
              <a:t>Ronksley</a:t>
            </a:r>
            <a:r>
              <a:rPr lang="en-US" sz="1400" i="1" dirty="0" smtClean="0">
                <a:solidFill>
                  <a:prstClr val="white"/>
                </a:solidFill>
                <a:cs typeface="Arial" pitchFamily="34" charset="0"/>
              </a:rPr>
              <a:t> PE, Brien SE, Turner BJ, </a:t>
            </a:r>
            <a:r>
              <a:rPr lang="en-US" sz="1400" i="1" dirty="0" err="1" smtClean="0">
                <a:solidFill>
                  <a:prstClr val="white"/>
                </a:solidFill>
                <a:cs typeface="Arial" pitchFamily="34" charset="0"/>
              </a:rPr>
              <a:t>Mukamal</a:t>
            </a:r>
            <a:r>
              <a:rPr lang="en-US" sz="1400" i="1" dirty="0" smtClean="0">
                <a:solidFill>
                  <a:prstClr val="white"/>
                </a:solidFill>
                <a:cs typeface="Arial" pitchFamily="34" charset="0"/>
              </a:rPr>
              <a:t> KJ, </a:t>
            </a:r>
            <a:r>
              <a:rPr lang="en-US" sz="1400" i="1" dirty="0" err="1" smtClean="0">
                <a:solidFill>
                  <a:prstClr val="white"/>
                </a:solidFill>
                <a:cs typeface="Arial" pitchFamily="34" charset="0"/>
              </a:rPr>
              <a:t>Ghali</a:t>
            </a:r>
            <a:r>
              <a:rPr lang="en-US" sz="1400" i="1" dirty="0" smtClean="0">
                <a:solidFill>
                  <a:prstClr val="white"/>
                </a:solidFill>
                <a:cs typeface="Arial" pitchFamily="34" charset="0"/>
              </a:rPr>
              <a:t> WA. Association of alcohol consumption with selected cardiovascular disease outcomes: a systematic review and meta-analysis. BMJ </a:t>
            </a:r>
            <a:r>
              <a:rPr lang="en-US" sz="1200" i="1" dirty="0" smtClean="0">
                <a:solidFill>
                  <a:prstClr val="white"/>
                </a:solidFill>
                <a:cs typeface="Arial" pitchFamily="34" charset="0"/>
              </a:rPr>
              <a:t>2011;342:d671</a:t>
            </a:r>
            <a:endParaRPr lang="ru-RU" sz="1400" i="1" dirty="0">
              <a:solidFill>
                <a:prstClr val="white"/>
              </a:solidFill>
              <a:cs typeface="Arial" pitchFamily="34" charset="0"/>
            </a:endParaRPr>
          </a:p>
        </p:txBody>
      </p:sp>
    </p:spTree>
    <p:extLst>
      <p:ext uri="{BB962C8B-B14F-4D97-AF65-F5344CB8AC3E}">
        <p14:creationId xmlns:p14="http://schemas.microsoft.com/office/powerpoint/2010/main" val="4162373421"/>
      </p:ext>
    </p:extLst>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cstate="print"/>
          <a:srcRect/>
          <a:stretch>
            <a:fillRect/>
          </a:stretch>
        </p:blipFill>
        <p:spPr bwMode="auto">
          <a:xfrm>
            <a:off x="6588224" y="464608"/>
            <a:ext cx="2411760" cy="1742997"/>
          </a:xfrm>
          <a:prstGeom prst="rect">
            <a:avLst/>
          </a:prstGeom>
          <a:noFill/>
          <a:ln w="9525">
            <a:noFill/>
            <a:miter lim="800000"/>
            <a:headEnd/>
            <a:tailEnd/>
          </a:ln>
          <a:effectLst/>
        </p:spPr>
      </p:pic>
      <p:sp>
        <p:nvSpPr>
          <p:cNvPr id="4" name="Прямоугольник 3"/>
          <p:cNvSpPr/>
          <p:nvPr/>
        </p:nvSpPr>
        <p:spPr>
          <a:xfrm>
            <a:off x="251520" y="292685"/>
            <a:ext cx="6192688" cy="1200329"/>
          </a:xfrm>
          <a:prstGeom prst="rect">
            <a:avLst/>
          </a:prstGeom>
        </p:spPr>
        <p:txBody>
          <a:bodyPr wrap="square">
            <a:spAutoFit/>
          </a:bodyPr>
          <a:lstStyle/>
          <a:p>
            <a:r>
              <a:rPr lang="ru-RU" sz="2400" b="1" dirty="0" smtClean="0">
                <a:solidFill>
                  <a:prstClr val="black"/>
                </a:solidFill>
              </a:rPr>
              <a:t>Избыточная  масса тела относится к наиболее значимым факторам риска </a:t>
            </a:r>
            <a:r>
              <a:rPr lang="ru-RU" sz="2400" b="1" dirty="0" err="1" smtClean="0">
                <a:solidFill>
                  <a:prstClr val="black"/>
                </a:solidFill>
              </a:rPr>
              <a:t>сердечно-сосудистых</a:t>
            </a:r>
            <a:r>
              <a:rPr lang="ru-RU" sz="2400" b="1" dirty="0" smtClean="0">
                <a:solidFill>
                  <a:prstClr val="black"/>
                </a:solidFill>
              </a:rPr>
              <a:t> заболеваний</a:t>
            </a:r>
            <a:endParaRPr lang="ru-RU" sz="2400" dirty="0">
              <a:solidFill>
                <a:prstClr val="black"/>
              </a:solidFill>
            </a:endParaRPr>
          </a:p>
        </p:txBody>
      </p:sp>
      <p:pic>
        <p:nvPicPr>
          <p:cNvPr id="5" name="Picture 5"/>
          <p:cNvPicPr>
            <a:picLocks noChangeAspect="1" noChangeArrowheads="1"/>
          </p:cNvPicPr>
          <p:nvPr/>
        </p:nvPicPr>
        <p:blipFill>
          <a:blip r:embed="rId3" cstate="print"/>
          <a:srcRect/>
          <a:stretch>
            <a:fillRect/>
          </a:stretch>
        </p:blipFill>
        <p:spPr bwMode="auto">
          <a:xfrm>
            <a:off x="5580112" y="3778907"/>
            <a:ext cx="2633662" cy="1752600"/>
          </a:xfrm>
          <a:prstGeom prst="rect">
            <a:avLst/>
          </a:prstGeom>
          <a:noFill/>
          <a:ln w="9525">
            <a:noFill/>
            <a:miter lim="800000"/>
            <a:headEnd/>
            <a:tailEnd/>
          </a:ln>
          <a:effectLst/>
        </p:spPr>
      </p:pic>
      <p:sp>
        <p:nvSpPr>
          <p:cNvPr id="10" name="Прямоугольник 9"/>
          <p:cNvSpPr/>
          <p:nvPr/>
        </p:nvSpPr>
        <p:spPr>
          <a:xfrm>
            <a:off x="471895" y="3201826"/>
            <a:ext cx="6838026" cy="1154162"/>
          </a:xfrm>
          <a:prstGeom prst="rect">
            <a:avLst/>
          </a:prstGeom>
        </p:spPr>
        <p:txBody>
          <a:bodyPr wrap="square">
            <a:spAutoFit/>
          </a:bodyPr>
          <a:lstStyle/>
          <a:p>
            <a:pPr marL="514350" indent="-514350">
              <a:spcAft>
                <a:spcPts val="600"/>
              </a:spcAft>
              <a:buClr>
                <a:srgbClr val="FF0000"/>
              </a:buClr>
              <a:buFont typeface="+mj-lt"/>
              <a:buAutoNum type="arabicPeriod"/>
            </a:pPr>
            <a:r>
              <a:rPr lang="ru-RU" sz="3200" b="1" dirty="0" smtClean="0">
                <a:solidFill>
                  <a:prstClr val="black"/>
                </a:solidFill>
              </a:rPr>
              <a:t>Индекс массы тела</a:t>
            </a:r>
          </a:p>
          <a:p>
            <a:pPr marL="514350" indent="-514350">
              <a:spcAft>
                <a:spcPts val="600"/>
              </a:spcAft>
              <a:buClr>
                <a:srgbClr val="FF0000"/>
              </a:buClr>
              <a:buFont typeface="+mj-lt"/>
              <a:buAutoNum type="arabicPeriod"/>
            </a:pPr>
            <a:r>
              <a:rPr lang="ru-RU" sz="3200" b="1" dirty="0" smtClean="0">
                <a:solidFill>
                  <a:prstClr val="black"/>
                </a:solidFill>
              </a:rPr>
              <a:t>Окружность </a:t>
            </a:r>
            <a:r>
              <a:rPr lang="ru-RU" sz="3200" b="1" dirty="0">
                <a:solidFill>
                  <a:prstClr val="black"/>
                </a:solidFill>
              </a:rPr>
              <a:t>талии </a:t>
            </a:r>
            <a:endParaRPr lang="ru-RU" sz="3200" b="1" dirty="0" smtClean="0">
              <a:solidFill>
                <a:prstClr val="black"/>
              </a:solidFill>
            </a:endParaRPr>
          </a:p>
        </p:txBody>
      </p:sp>
      <p:sp>
        <p:nvSpPr>
          <p:cNvPr id="7" name="TextBox 6"/>
          <p:cNvSpPr txBox="1"/>
          <p:nvPr/>
        </p:nvSpPr>
        <p:spPr>
          <a:xfrm>
            <a:off x="179512" y="1945995"/>
            <a:ext cx="7128792" cy="954107"/>
          </a:xfrm>
          <a:prstGeom prst="rect">
            <a:avLst/>
          </a:prstGeom>
          <a:noFill/>
        </p:spPr>
        <p:txBody>
          <a:bodyPr wrap="square" rtlCol="0">
            <a:spAutoFit/>
          </a:bodyPr>
          <a:lstStyle/>
          <a:p>
            <a:r>
              <a:rPr lang="ru-RU" sz="2800" b="1" dirty="0" smtClean="0">
                <a:solidFill>
                  <a:srgbClr val="00B050"/>
                </a:solidFill>
                <a:effectLst>
                  <a:outerShdw blurRad="38100" dist="38100" dir="2700000" algn="tl">
                    <a:srgbClr val="000000">
                      <a:alpha val="43137"/>
                    </a:srgbClr>
                  </a:outerShdw>
                </a:effectLst>
              </a:rPr>
              <a:t>  Для оценки массы тела чаще всего   </a:t>
            </a:r>
          </a:p>
          <a:p>
            <a:r>
              <a:rPr lang="ru-RU" sz="2800" b="1" dirty="0">
                <a:solidFill>
                  <a:srgbClr val="00B050"/>
                </a:solidFill>
                <a:effectLst>
                  <a:outerShdw blurRad="38100" dist="38100" dir="2700000" algn="tl">
                    <a:srgbClr val="000000">
                      <a:alpha val="43137"/>
                    </a:srgbClr>
                  </a:outerShdw>
                </a:effectLst>
              </a:rPr>
              <a:t> </a:t>
            </a:r>
            <a:r>
              <a:rPr lang="ru-RU" sz="2800" b="1" dirty="0" smtClean="0">
                <a:solidFill>
                  <a:srgbClr val="00B050"/>
                </a:solidFill>
                <a:effectLst>
                  <a:outerShdw blurRad="38100" dist="38100" dir="2700000" algn="tl">
                    <a:srgbClr val="000000">
                      <a:alpha val="43137"/>
                    </a:srgbClr>
                  </a:outerShdw>
                </a:effectLst>
              </a:rPr>
              <a:t> используют:</a:t>
            </a:r>
            <a:endParaRPr lang="ru-RU" sz="2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324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918370" y="2423240"/>
            <a:ext cx="7974110" cy="358775"/>
          </a:xfrm>
          <a:prstGeom prst="rect">
            <a:avLst/>
          </a:prstGeom>
          <a:solidFill>
            <a:srgbClr val="006600"/>
          </a:solidFill>
          <a:ln w="9525">
            <a:noFill/>
            <a:miter lim="800000"/>
            <a:headEnd/>
            <a:tailEnd/>
          </a:ln>
          <a:effectLst/>
        </p:spPr>
        <p:txBody>
          <a:bodyPr wrap="none" anchor="ctr"/>
          <a:lstStyle/>
          <a:p>
            <a:endParaRPr lang="ru-RU">
              <a:solidFill>
                <a:prstClr val="black"/>
              </a:solidFill>
            </a:endParaRPr>
          </a:p>
        </p:txBody>
      </p:sp>
      <p:sp>
        <p:nvSpPr>
          <p:cNvPr id="14340" name="Rectangle 4"/>
          <p:cNvSpPr>
            <a:spLocks noChangeArrowheads="1"/>
          </p:cNvSpPr>
          <p:nvPr/>
        </p:nvSpPr>
        <p:spPr bwMode="auto">
          <a:xfrm>
            <a:off x="913284" y="3296803"/>
            <a:ext cx="7979196" cy="1225550"/>
          </a:xfrm>
          <a:prstGeom prst="rect">
            <a:avLst/>
          </a:prstGeom>
          <a:gradFill rotWithShape="1">
            <a:gsLst>
              <a:gs pos="0">
                <a:srgbClr val="FF3300">
                  <a:gamma/>
                  <a:tint val="0"/>
                  <a:invGamma/>
                </a:srgbClr>
              </a:gs>
              <a:gs pos="100000">
                <a:srgbClr val="FF3300"/>
              </a:gs>
            </a:gsLst>
            <a:lin ang="2700000" scaled="1"/>
          </a:gradFill>
          <a:ln w="9525">
            <a:noFill/>
            <a:miter lim="800000"/>
            <a:headEnd/>
            <a:tailEnd/>
          </a:ln>
          <a:effectLst/>
        </p:spPr>
        <p:txBody>
          <a:bodyPr wrap="none" anchor="ctr"/>
          <a:lstStyle/>
          <a:p>
            <a:endParaRPr lang="ru-RU">
              <a:solidFill>
                <a:prstClr val="black"/>
              </a:solidFill>
            </a:endParaRPr>
          </a:p>
        </p:txBody>
      </p:sp>
      <p:sp>
        <p:nvSpPr>
          <p:cNvPr id="14341" name="Rectangle 5"/>
          <p:cNvSpPr>
            <a:spLocks noChangeArrowheads="1"/>
          </p:cNvSpPr>
          <p:nvPr/>
        </p:nvSpPr>
        <p:spPr bwMode="auto">
          <a:xfrm>
            <a:off x="913284" y="2793565"/>
            <a:ext cx="7979196" cy="503238"/>
          </a:xfrm>
          <a:prstGeom prst="rect">
            <a:avLst/>
          </a:prstGeom>
          <a:gradFill rotWithShape="1">
            <a:gsLst>
              <a:gs pos="0">
                <a:srgbClr val="FFCC00">
                  <a:gamma/>
                  <a:tint val="0"/>
                  <a:invGamma/>
                </a:srgbClr>
              </a:gs>
              <a:gs pos="100000">
                <a:srgbClr val="FFCC00"/>
              </a:gs>
            </a:gsLst>
            <a:lin ang="0" scaled="1"/>
          </a:gradFill>
          <a:ln w="9525">
            <a:noFill/>
            <a:miter lim="800000"/>
            <a:headEnd/>
            <a:tailEnd/>
          </a:ln>
          <a:effectLst/>
        </p:spPr>
        <p:txBody>
          <a:bodyPr wrap="none" anchor="ctr"/>
          <a:lstStyle/>
          <a:p>
            <a:endParaRPr lang="ru-RU">
              <a:solidFill>
                <a:prstClr val="black"/>
              </a:solidFill>
            </a:endParaRPr>
          </a:p>
        </p:txBody>
      </p:sp>
      <p:sp>
        <p:nvSpPr>
          <p:cNvPr id="14342" name="Rectangle 6"/>
          <p:cNvSpPr>
            <a:spLocks noChangeArrowheads="1"/>
          </p:cNvSpPr>
          <p:nvPr/>
        </p:nvSpPr>
        <p:spPr bwMode="auto">
          <a:xfrm>
            <a:off x="913284" y="2018427"/>
            <a:ext cx="7979196" cy="431800"/>
          </a:xfrm>
          <a:prstGeom prst="rect">
            <a:avLst/>
          </a:prstGeom>
          <a:gradFill rotWithShape="1">
            <a:gsLst>
              <a:gs pos="0">
                <a:srgbClr val="006600">
                  <a:gamma/>
                  <a:tint val="0"/>
                  <a:invGamma/>
                </a:srgbClr>
              </a:gs>
              <a:gs pos="100000">
                <a:srgbClr val="006600"/>
              </a:gs>
            </a:gsLst>
            <a:lin ang="18900000" scaled="1"/>
          </a:gradFill>
          <a:ln w="9525">
            <a:noFill/>
            <a:miter lim="800000"/>
            <a:headEnd/>
            <a:tailEnd/>
          </a:ln>
          <a:effectLst/>
        </p:spPr>
        <p:txBody>
          <a:bodyPr wrap="none" anchor="ctr"/>
          <a:lstStyle/>
          <a:p>
            <a:endParaRPr lang="ru-RU">
              <a:solidFill>
                <a:prstClr val="black"/>
              </a:solidFill>
            </a:endParaRPr>
          </a:p>
        </p:txBody>
      </p:sp>
      <p:sp>
        <p:nvSpPr>
          <p:cNvPr id="14346" name="Rectangle 10"/>
          <p:cNvSpPr>
            <a:spLocks noChangeArrowheads="1"/>
          </p:cNvSpPr>
          <p:nvPr/>
        </p:nvSpPr>
        <p:spPr bwMode="auto">
          <a:xfrm>
            <a:off x="467544" y="661338"/>
            <a:ext cx="8496944" cy="461665"/>
          </a:xfrm>
          <a:prstGeom prst="rect">
            <a:avLst/>
          </a:prstGeom>
          <a:solidFill>
            <a:schemeClr val="accent3">
              <a:lumMod val="40000"/>
              <a:lumOff val="60000"/>
            </a:schemeClr>
          </a:solidFill>
          <a:ln w="9525">
            <a:noFill/>
            <a:miter lim="800000"/>
            <a:headEnd/>
            <a:tailEnd/>
          </a:ln>
          <a:effectLst/>
        </p:spPr>
        <p:txBody>
          <a:bodyPr wrap="square" anchor="ctr">
            <a:spAutoFit/>
          </a:bodyPr>
          <a:lstStyle/>
          <a:p>
            <a:pPr algn="ctr"/>
            <a:r>
              <a:rPr lang="ru-RU" sz="2400" b="1" i="1" dirty="0" smtClean="0">
                <a:solidFill>
                  <a:prstClr val="black"/>
                </a:solidFill>
              </a:rPr>
              <a:t>Индекс </a:t>
            </a:r>
            <a:r>
              <a:rPr lang="ru-RU" sz="2400" b="1" i="1" dirty="0">
                <a:solidFill>
                  <a:prstClr val="black"/>
                </a:solidFill>
              </a:rPr>
              <a:t>массы тела</a:t>
            </a:r>
            <a:r>
              <a:rPr lang="ru-RU" sz="2400" dirty="0">
                <a:solidFill>
                  <a:prstClr val="black"/>
                </a:solidFill>
              </a:rPr>
              <a:t> </a:t>
            </a:r>
            <a:r>
              <a:rPr lang="ru-RU" sz="2400" b="1" i="1" dirty="0">
                <a:solidFill>
                  <a:prstClr val="black"/>
                </a:solidFill>
              </a:rPr>
              <a:t>(кг/м</a:t>
            </a:r>
            <a:r>
              <a:rPr lang="ru-RU" sz="2400" b="1" i="1" baseline="30000" dirty="0">
                <a:solidFill>
                  <a:prstClr val="black"/>
                </a:solidFill>
              </a:rPr>
              <a:t>2</a:t>
            </a:r>
            <a:r>
              <a:rPr lang="ru-RU" sz="2400" b="1" i="1" dirty="0" smtClean="0">
                <a:solidFill>
                  <a:prstClr val="black"/>
                </a:solidFill>
              </a:rPr>
              <a:t>)</a:t>
            </a:r>
            <a:r>
              <a:rPr lang="ru-RU" sz="2400" dirty="0" smtClean="0">
                <a:solidFill>
                  <a:prstClr val="black"/>
                </a:solidFill>
              </a:rPr>
              <a:t> </a:t>
            </a:r>
            <a:r>
              <a:rPr lang="ru-RU" sz="2400" b="1" i="1" dirty="0">
                <a:solidFill>
                  <a:prstClr val="black"/>
                </a:solidFill>
              </a:rPr>
              <a:t>= масса тела (кг) : рост (м)</a:t>
            </a:r>
            <a:r>
              <a:rPr lang="ru-RU" sz="2400" b="1" i="1" baseline="30000" dirty="0">
                <a:solidFill>
                  <a:prstClr val="black"/>
                </a:solidFill>
              </a:rPr>
              <a:t>2</a:t>
            </a:r>
          </a:p>
        </p:txBody>
      </p:sp>
      <p:sp>
        <p:nvSpPr>
          <p:cNvPr id="14347" name="Rectangle 11"/>
          <p:cNvSpPr>
            <a:spLocks noChangeArrowheads="1"/>
          </p:cNvSpPr>
          <p:nvPr/>
        </p:nvSpPr>
        <p:spPr bwMode="auto">
          <a:xfrm>
            <a:off x="0" y="2378075"/>
            <a:ext cx="9144000" cy="0"/>
          </a:xfrm>
          <a:prstGeom prst="rect">
            <a:avLst/>
          </a:prstGeom>
          <a:solidFill>
            <a:srgbClr val="E6E6E6"/>
          </a:solidFill>
          <a:ln w="9525">
            <a:noFill/>
            <a:miter lim="800000"/>
            <a:headEnd/>
            <a:tailEnd/>
          </a:ln>
          <a:effectLst/>
        </p:spPr>
        <p:txBody>
          <a:bodyPr wrap="none" anchor="ctr">
            <a:spAutoFit/>
          </a:bodyPr>
          <a:lstStyle/>
          <a:p>
            <a:endParaRPr lang="ru-RU">
              <a:solidFill>
                <a:prstClr val="black"/>
              </a:solidFill>
            </a:endParaRPr>
          </a:p>
        </p:txBody>
      </p:sp>
      <p:graphicFrame>
        <p:nvGraphicFramePr>
          <p:cNvPr id="14348" name="Group 12"/>
          <p:cNvGraphicFramePr>
            <a:graphicFrameLocks noGrp="1"/>
          </p:cNvGraphicFramePr>
          <p:nvPr>
            <p:extLst>
              <p:ext uri="{D42A27DB-BD31-4B8C-83A1-F6EECF244321}">
                <p14:modId xmlns:p14="http://schemas.microsoft.com/office/powerpoint/2010/main" val="1628996891"/>
              </p:ext>
            </p:extLst>
          </p:nvPr>
        </p:nvGraphicFramePr>
        <p:xfrm>
          <a:off x="736040" y="1425004"/>
          <a:ext cx="7959952" cy="3240359"/>
        </p:xfrm>
        <a:graphic>
          <a:graphicData uri="http://schemas.openxmlformats.org/drawingml/2006/table">
            <a:tbl>
              <a:tblPr/>
              <a:tblGrid>
                <a:gridCol w="7959952"/>
              </a:tblGrid>
              <a:tr h="748670">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ru-RU" sz="1600" b="1" i="0" u="none" strike="noStrike" cap="none" normalizeH="0" baseline="0" dirty="0" smtClean="0">
                          <a:ln>
                            <a:noFill/>
                          </a:ln>
                          <a:solidFill>
                            <a:schemeClr val="tx1"/>
                          </a:solidFill>
                          <a:effectLst/>
                          <a:latin typeface="Arial" charset="0"/>
                          <a:ea typeface="Times New Roman" pitchFamily="18" charset="0"/>
                          <a:cs typeface="Arial" charset="0"/>
                        </a:rPr>
                        <a:t>Индекс МТ (кг/м</a:t>
                      </a:r>
                      <a:r>
                        <a:rPr kumimoji="0" lang="ru-RU" sz="1600" b="1" i="0" u="none" strike="noStrike" cap="none" normalizeH="0" baseline="30000" dirty="0" smtClean="0">
                          <a:ln>
                            <a:noFill/>
                          </a:ln>
                          <a:solidFill>
                            <a:schemeClr val="tx1"/>
                          </a:solidFill>
                          <a:effectLst/>
                          <a:latin typeface="Arial" charset="0"/>
                          <a:ea typeface="Times New Roman" pitchFamily="18" charset="0"/>
                          <a:cs typeface="Arial" charset="0"/>
                        </a:rPr>
                        <a:t>2</a:t>
                      </a:r>
                      <a:r>
                        <a:rPr kumimoji="0" lang="ru-RU" sz="16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ru-RU" sz="1600" b="1" i="0" u="none" strike="noStrike" cap="none" normalizeH="0" baseline="0" dirty="0" smtClean="0">
                          <a:ln>
                            <a:noFill/>
                          </a:ln>
                          <a:solidFill>
                            <a:schemeClr val="tx1"/>
                          </a:solidFill>
                          <a:effectLst/>
                          <a:latin typeface="Arial" charset="0"/>
                          <a:ea typeface="Times New Roman" pitchFamily="18" charset="0"/>
                          <a:cs typeface="Arial" charset="0"/>
                        </a:rPr>
                        <a:t>  Типы массы тела по ВОЗ         Риск ССЗ и диабета</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noFill/>
                  </a:tcPr>
                </a:tc>
              </a:tr>
              <a:tr h="325509">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ea typeface="Times New Roman" pitchFamily="18" charset="0"/>
                          <a:cs typeface="Arial" charset="0"/>
                        </a:rPr>
                        <a:t>          ниже 18,5                                  дефицит массы тела                         низкий</a:t>
                      </a:r>
                      <a:endParaRPr kumimoji="0" lang="ru-RU"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noFill/>
                  </a:tcPr>
                </a:tc>
              </a:tr>
              <a:tr h="382823">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ru-RU" sz="1400" b="1" i="0" u="none" strike="noStrike" cap="none" normalizeH="0" baseline="0" dirty="0" smtClean="0">
                          <a:ln>
                            <a:noFill/>
                          </a:ln>
                          <a:solidFill>
                            <a:schemeClr val="bg1"/>
                          </a:solidFill>
                          <a:effectLst/>
                          <a:latin typeface="Arial" charset="0"/>
                          <a:ea typeface="Times New Roman" pitchFamily="18" charset="0"/>
                          <a:cs typeface="Arial" charset="0"/>
                        </a:rPr>
                        <a:t>18,5 – 24,9                              нормальная масса тела                    обычный</a:t>
                      </a:r>
                      <a:endParaRPr kumimoji="0" lang="ru-RU" sz="2000" b="1"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noFill/>
                  </a:tcPr>
                </a:tc>
              </a:tr>
              <a:tr h="382823">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ea typeface="Times New Roman" pitchFamily="18" charset="0"/>
                          <a:cs typeface="Arial" charset="0"/>
                        </a:rPr>
                        <a:t>          25,0 – 29,9                              избыточная масса тела                  повышенный </a:t>
                      </a:r>
                      <a:endParaRPr kumimoji="0" lang="ru-RU"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noFill/>
                  </a:tcPr>
                </a:tc>
              </a:tr>
              <a:tr h="382823">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ea typeface="Times New Roman" pitchFamily="18" charset="0"/>
                          <a:cs typeface="Arial" charset="0"/>
                        </a:rPr>
                        <a:t>          30,0 – 34,9                                 ожирение </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I</a:t>
                      </a:r>
                      <a:r>
                        <a:rPr kumimoji="0" lang="ru-RU" sz="1400" b="1" i="0" u="none" strike="noStrike" cap="none" normalizeH="0" baseline="0" dirty="0" smtClean="0">
                          <a:ln>
                            <a:noFill/>
                          </a:ln>
                          <a:solidFill>
                            <a:schemeClr val="tx1"/>
                          </a:solidFill>
                          <a:effectLst/>
                          <a:latin typeface="Arial" charset="0"/>
                          <a:ea typeface="Times New Roman" pitchFamily="18" charset="0"/>
                          <a:cs typeface="Arial" charset="0"/>
                        </a:rPr>
                        <a:t> степени                          высокий</a:t>
                      </a:r>
                      <a:endParaRPr kumimoji="0" lang="ru-RU"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noFill/>
                  </a:tcPr>
                </a:tc>
              </a:tr>
              <a:tr h="382823">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ea typeface="Times New Roman" pitchFamily="18" charset="0"/>
                          <a:cs typeface="Arial" charset="0"/>
                        </a:rPr>
                        <a:t>          35,0 – 39,9                                 ожирение </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II </a:t>
                      </a:r>
                      <a:r>
                        <a:rPr kumimoji="0" lang="ru-RU" sz="1400" b="1" i="0" u="none" strike="noStrike" cap="none" normalizeH="0" baseline="0" dirty="0" smtClean="0">
                          <a:ln>
                            <a:noFill/>
                          </a:ln>
                          <a:solidFill>
                            <a:schemeClr val="tx1"/>
                          </a:solidFill>
                          <a:effectLst/>
                          <a:latin typeface="Arial" charset="0"/>
                          <a:ea typeface="Times New Roman" pitchFamily="18" charset="0"/>
                          <a:cs typeface="Arial" charset="0"/>
                        </a:rPr>
                        <a:t>степени                  очень высокий</a:t>
                      </a:r>
                      <a:endParaRPr kumimoji="0" lang="ru-RU"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noFill/>
                  </a:tcPr>
                </a:tc>
              </a:tr>
              <a:tr h="634888">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ea typeface="Times New Roman" pitchFamily="18" charset="0"/>
                          <a:cs typeface="Arial" charset="0"/>
                        </a:rPr>
                        <a:t>         40,0 и выше                                ожирение </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III </a:t>
                      </a:r>
                      <a:r>
                        <a:rPr kumimoji="0" lang="ru-RU" sz="1400" b="1" i="0" u="none" strike="noStrike" cap="none" normalizeH="0" baseline="0" dirty="0" smtClean="0">
                          <a:ln>
                            <a:noFill/>
                          </a:ln>
                          <a:solidFill>
                            <a:schemeClr val="tx1"/>
                          </a:solidFill>
                          <a:effectLst/>
                          <a:latin typeface="Arial" charset="0"/>
                          <a:ea typeface="Times New Roman" pitchFamily="18" charset="0"/>
                          <a:cs typeface="Arial" charset="0"/>
                        </a:rPr>
                        <a:t>степени            чрезвычайно высокий</a:t>
                      </a:r>
                      <a:endParaRPr kumimoji="0" lang="ru-RU"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noFill/>
                  </a:tcPr>
                </a:tc>
              </a:tr>
            </a:tbl>
          </a:graphicData>
        </a:graphic>
      </p:graphicFrame>
      <p:sp>
        <p:nvSpPr>
          <p:cNvPr id="16" name="Rectangle 4"/>
          <p:cNvSpPr>
            <a:spLocks noChangeArrowheads="1"/>
          </p:cNvSpPr>
          <p:nvPr/>
        </p:nvSpPr>
        <p:spPr bwMode="auto">
          <a:xfrm>
            <a:off x="0" y="6093296"/>
            <a:ext cx="9144000" cy="144462"/>
          </a:xfrm>
          <a:prstGeom prst="rect">
            <a:avLst/>
          </a:prstGeom>
          <a:solidFill>
            <a:srgbClr val="FF9933"/>
          </a:solidFill>
          <a:ln w="9525">
            <a:noFill/>
            <a:miter lim="800000"/>
            <a:headEnd/>
            <a:tailEnd/>
          </a:ln>
          <a:effectLst/>
        </p:spPr>
        <p:txBody>
          <a:bodyPr wrap="none" anchor="ctr"/>
          <a:lstStyle/>
          <a:p>
            <a:endParaRPr lang="ru-RU">
              <a:solidFill>
                <a:prstClr val="black"/>
              </a:solidFill>
            </a:endParaRPr>
          </a:p>
        </p:txBody>
      </p:sp>
      <p:sp>
        <p:nvSpPr>
          <p:cNvPr id="18" name="Rectangle 5"/>
          <p:cNvSpPr>
            <a:spLocks noChangeArrowheads="1"/>
          </p:cNvSpPr>
          <p:nvPr/>
        </p:nvSpPr>
        <p:spPr bwMode="auto">
          <a:xfrm>
            <a:off x="2124075" y="6354763"/>
            <a:ext cx="6840413" cy="602629"/>
          </a:xfrm>
          <a:prstGeom prst="rect">
            <a:avLst/>
          </a:prstGeom>
          <a:noFill/>
          <a:ln w="9525">
            <a:noFill/>
            <a:miter lim="800000"/>
            <a:headEnd/>
            <a:tailEnd/>
          </a:ln>
          <a:effectLst/>
        </p:spPr>
        <p:txBody>
          <a:bodyPr wrap="none" anchor="ctr"/>
          <a:lstStyle/>
          <a:p>
            <a:pPr algn="ctr"/>
            <a:endParaRPr lang="ru-RU" sz="1400" b="1" i="1" dirty="0">
              <a:solidFill>
                <a:prstClr val="white"/>
              </a:solidFill>
              <a:cs typeface="Arial" pitchFamily="34" charset="0"/>
            </a:endParaRPr>
          </a:p>
        </p:txBody>
      </p:sp>
      <p:sp>
        <p:nvSpPr>
          <p:cNvPr id="21" name="Rectangle 3"/>
          <p:cNvSpPr>
            <a:spLocks noChangeArrowheads="1"/>
          </p:cNvSpPr>
          <p:nvPr/>
        </p:nvSpPr>
        <p:spPr bwMode="auto">
          <a:xfrm>
            <a:off x="0" y="6165850"/>
            <a:ext cx="9144000" cy="692150"/>
          </a:xfrm>
          <a:prstGeom prst="rect">
            <a:avLst/>
          </a:prstGeom>
          <a:solidFill>
            <a:srgbClr val="009900"/>
          </a:solidFill>
          <a:ln w="9525">
            <a:solidFill>
              <a:schemeClr val="tx1"/>
            </a:solidFill>
            <a:miter lim="800000"/>
            <a:headEnd/>
            <a:tailEnd/>
          </a:ln>
          <a:effectLst/>
        </p:spPr>
        <p:txBody>
          <a:bodyPr wrap="none" anchor="ctr"/>
          <a:lstStyle/>
          <a:p>
            <a:pPr algn="ctr"/>
            <a:r>
              <a:rPr lang="en-US" sz="1400" i="1" dirty="0" smtClean="0">
                <a:solidFill>
                  <a:prstClr val="white"/>
                </a:solidFill>
              </a:rPr>
              <a:t>Waist circumference and waist–hip ratio. Report of a WHO expert consultation, Geneva, 8-11 December 2008</a:t>
            </a:r>
            <a:endParaRPr lang="ru-RU" sz="1400" i="1" dirty="0">
              <a:solidFill>
                <a:prstClr val="white"/>
              </a:solidFill>
            </a:endParaRPr>
          </a:p>
        </p:txBody>
      </p:sp>
    </p:spTree>
    <p:extLst>
      <p:ext uri="{BB962C8B-B14F-4D97-AF65-F5344CB8AC3E}">
        <p14:creationId xmlns:p14="http://schemas.microsoft.com/office/powerpoint/2010/main" val="4284821816"/>
      </p:ext>
    </p:extLst>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6" name="Picture 12" descr="889bomb">
            <a:hlinkClick r:id="rId3"/>
          </p:cNvPr>
          <p:cNvPicPr>
            <a:picLocks noChangeAspect="1" noChangeArrowheads="1"/>
          </p:cNvPicPr>
          <p:nvPr/>
        </p:nvPicPr>
        <p:blipFill>
          <a:blip r:embed="rId4" cstate="print"/>
          <a:srcRect/>
          <a:stretch>
            <a:fillRect/>
          </a:stretch>
        </p:blipFill>
        <p:spPr bwMode="auto">
          <a:xfrm flipH="1">
            <a:off x="3857338" y="4543001"/>
            <a:ext cx="1578757" cy="1108499"/>
          </a:xfrm>
          <a:prstGeom prst="rect">
            <a:avLst/>
          </a:prstGeom>
          <a:noFill/>
        </p:spPr>
      </p:pic>
      <p:sp>
        <p:nvSpPr>
          <p:cNvPr id="16390" name="Rectangle 6"/>
          <p:cNvSpPr>
            <a:spLocks noGrp="1" noChangeArrowheads="1"/>
          </p:cNvSpPr>
          <p:nvPr>
            <p:ph type="title"/>
          </p:nvPr>
        </p:nvSpPr>
        <p:spPr>
          <a:xfrm>
            <a:off x="-642974" y="214290"/>
            <a:ext cx="7159190" cy="950913"/>
          </a:xfrm>
        </p:spPr>
        <p:txBody>
          <a:bodyPr>
            <a:normAutofit/>
          </a:bodyPr>
          <a:lstStyle/>
          <a:p>
            <a:r>
              <a:rPr lang="ru-RU" sz="3600" b="1" dirty="0" smtClean="0">
                <a:solidFill>
                  <a:srgbClr val="006600"/>
                </a:solidFill>
              </a:rPr>
              <a:t>Окружность талии</a:t>
            </a:r>
            <a:endParaRPr lang="ru-RU" sz="3600" b="1" dirty="0">
              <a:solidFill>
                <a:srgbClr val="006600"/>
              </a:solidFill>
            </a:endParaRPr>
          </a:p>
        </p:txBody>
      </p:sp>
      <p:pic>
        <p:nvPicPr>
          <p:cNvPr id="16392" name="Picture 8"/>
          <p:cNvPicPr>
            <a:picLocks noChangeAspect="1" noChangeArrowheads="1"/>
          </p:cNvPicPr>
          <p:nvPr/>
        </p:nvPicPr>
        <p:blipFill>
          <a:blip r:embed="rId5" cstate="print"/>
          <a:srcRect/>
          <a:stretch>
            <a:fillRect/>
          </a:stretch>
        </p:blipFill>
        <p:spPr bwMode="auto">
          <a:xfrm>
            <a:off x="1187624" y="1412776"/>
            <a:ext cx="3741740" cy="2600338"/>
          </a:xfrm>
          <a:prstGeom prst="rect">
            <a:avLst/>
          </a:prstGeom>
          <a:noFill/>
        </p:spPr>
      </p:pic>
      <p:sp>
        <p:nvSpPr>
          <p:cNvPr id="16397" name="AutoShape 13"/>
          <p:cNvSpPr>
            <a:spLocks noChangeArrowheads="1"/>
          </p:cNvSpPr>
          <p:nvPr/>
        </p:nvSpPr>
        <p:spPr bwMode="auto">
          <a:xfrm>
            <a:off x="5940152" y="4214818"/>
            <a:ext cx="3096344" cy="1590446"/>
          </a:xfrm>
          <a:prstGeom prst="wedgeRoundRectCallout">
            <a:avLst>
              <a:gd name="adj1" fmla="val -71621"/>
              <a:gd name="adj2" fmla="val 9344"/>
              <a:gd name="adj3" fmla="val 16667"/>
            </a:avLst>
          </a:prstGeom>
          <a:solidFill>
            <a:schemeClr val="accent3">
              <a:lumMod val="40000"/>
              <a:lumOff val="60000"/>
            </a:schemeClr>
          </a:solidFill>
          <a:ln w="19050">
            <a:noFill/>
            <a:miter lim="800000"/>
            <a:headEnd/>
            <a:tailEnd/>
          </a:ln>
          <a:effectLst/>
        </p:spPr>
        <p:txBody>
          <a:bodyPr/>
          <a:lstStyle/>
          <a:p>
            <a:pPr algn="ctr"/>
            <a:endParaRPr lang="ru-RU" sz="2400">
              <a:solidFill>
                <a:prstClr val="black"/>
              </a:solidFill>
            </a:endParaRPr>
          </a:p>
        </p:txBody>
      </p:sp>
      <p:sp>
        <p:nvSpPr>
          <p:cNvPr id="16393" name="Text Box 9"/>
          <p:cNvSpPr txBox="1">
            <a:spLocks noChangeArrowheads="1"/>
          </p:cNvSpPr>
          <p:nvPr/>
        </p:nvSpPr>
        <p:spPr bwMode="auto">
          <a:xfrm>
            <a:off x="2378022" y="3518650"/>
            <a:ext cx="1009650" cy="366712"/>
          </a:xfrm>
          <a:prstGeom prst="rect">
            <a:avLst/>
          </a:prstGeom>
          <a:solidFill>
            <a:srgbClr val="000000"/>
          </a:solidFill>
          <a:ln w="9525">
            <a:noFill/>
            <a:miter lim="800000"/>
            <a:headEnd/>
            <a:tailEnd/>
          </a:ln>
          <a:effectLst/>
        </p:spPr>
        <p:txBody>
          <a:bodyPr wrap="none">
            <a:spAutoFit/>
          </a:bodyPr>
          <a:lstStyle/>
          <a:p>
            <a:r>
              <a:rPr lang="ru-RU" b="1" dirty="0">
                <a:solidFill>
                  <a:srgbClr val="FFFF00"/>
                </a:solidFill>
              </a:rPr>
              <a:t>Талия?</a:t>
            </a:r>
          </a:p>
        </p:txBody>
      </p:sp>
      <p:sp>
        <p:nvSpPr>
          <p:cNvPr id="16394" name="Text Box 10"/>
          <p:cNvSpPr txBox="1">
            <a:spLocks noChangeArrowheads="1"/>
          </p:cNvSpPr>
          <p:nvPr/>
        </p:nvSpPr>
        <p:spPr bwMode="auto">
          <a:xfrm>
            <a:off x="4235429" y="3210372"/>
            <a:ext cx="693935" cy="366712"/>
          </a:xfrm>
          <a:prstGeom prst="rect">
            <a:avLst/>
          </a:prstGeom>
          <a:solidFill>
            <a:srgbClr val="000000"/>
          </a:solidFill>
          <a:ln w="9525">
            <a:noFill/>
            <a:miter lim="800000"/>
            <a:headEnd/>
            <a:tailEnd/>
          </a:ln>
          <a:effectLst/>
        </p:spPr>
        <p:txBody>
          <a:bodyPr wrap="square" lIns="18000" rIns="18000">
            <a:spAutoFit/>
          </a:bodyPr>
          <a:lstStyle/>
          <a:p>
            <a:r>
              <a:rPr lang="ru-RU" b="1" dirty="0">
                <a:solidFill>
                  <a:srgbClr val="FFFF00"/>
                </a:solidFill>
              </a:rPr>
              <a:t>Талия</a:t>
            </a:r>
          </a:p>
        </p:txBody>
      </p:sp>
      <p:sp>
        <p:nvSpPr>
          <p:cNvPr id="16395" name="Text Box 11"/>
          <p:cNvSpPr txBox="1">
            <a:spLocks noChangeArrowheads="1"/>
          </p:cNvSpPr>
          <p:nvPr/>
        </p:nvSpPr>
        <p:spPr bwMode="auto">
          <a:xfrm>
            <a:off x="5436096" y="1268760"/>
            <a:ext cx="3385071" cy="2308324"/>
          </a:xfrm>
          <a:prstGeom prst="rect">
            <a:avLst/>
          </a:prstGeom>
          <a:noFill/>
          <a:ln w="9525">
            <a:noFill/>
            <a:miter lim="800000"/>
            <a:headEnd/>
            <a:tailEnd/>
          </a:ln>
          <a:effectLst/>
        </p:spPr>
        <p:txBody>
          <a:bodyPr wrap="square">
            <a:spAutoFit/>
          </a:bodyPr>
          <a:lstStyle/>
          <a:p>
            <a:pPr>
              <a:buFont typeface="Arial" pitchFamily="34" charset="0"/>
              <a:buChar char="•"/>
            </a:pPr>
            <a:r>
              <a:rPr lang="ru-RU" dirty="0" smtClean="0">
                <a:solidFill>
                  <a:prstClr val="black"/>
                </a:solidFill>
              </a:rPr>
              <a:t> Определить </a:t>
            </a:r>
            <a:r>
              <a:rPr lang="ru-RU" dirty="0">
                <a:solidFill>
                  <a:prstClr val="black"/>
                </a:solidFill>
              </a:rPr>
              <a:t>тип ожирения </a:t>
            </a:r>
            <a:r>
              <a:rPr lang="ru-RU" dirty="0" smtClean="0">
                <a:solidFill>
                  <a:prstClr val="black"/>
                </a:solidFill>
              </a:rPr>
              <a:t>позволяет измерение </a:t>
            </a:r>
            <a:r>
              <a:rPr lang="ru-RU" b="1" dirty="0" smtClean="0">
                <a:solidFill>
                  <a:prstClr val="black"/>
                </a:solidFill>
              </a:rPr>
              <a:t>окружности </a:t>
            </a:r>
            <a:r>
              <a:rPr lang="ru-RU" b="1" dirty="0">
                <a:solidFill>
                  <a:prstClr val="black"/>
                </a:solidFill>
              </a:rPr>
              <a:t>талии (ОТ</a:t>
            </a:r>
            <a:r>
              <a:rPr lang="ru-RU" b="1" dirty="0" smtClean="0">
                <a:solidFill>
                  <a:prstClr val="black"/>
                </a:solidFill>
              </a:rPr>
              <a:t>)</a:t>
            </a:r>
          </a:p>
          <a:p>
            <a:endParaRPr lang="ru-RU" b="1" dirty="0" smtClean="0">
              <a:solidFill>
                <a:prstClr val="black"/>
              </a:solidFill>
            </a:endParaRPr>
          </a:p>
          <a:p>
            <a:pPr>
              <a:buFont typeface="Arial" pitchFamily="34" charset="0"/>
              <a:buChar char="•"/>
            </a:pPr>
            <a:r>
              <a:rPr lang="ru-RU" b="1" dirty="0" smtClean="0">
                <a:solidFill>
                  <a:prstClr val="black"/>
                </a:solidFill>
              </a:rPr>
              <a:t> ОТ измеряется стоя между нижнем краем грудной клетки и гребнем подвздошной кости</a:t>
            </a:r>
          </a:p>
          <a:p>
            <a:endParaRPr lang="ru-RU" b="1" dirty="0">
              <a:solidFill>
                <a:prstClr val="black"/>
              </a:solidFill>
            </a:endParaRPr>
          </a:p>
        </p:txBody>
      </p:sp>
      <p:sp>
        <p:nvSpPr>
          <p:cNvPr id="16391" name="Rectangle 7"/>
          <p:cNvSpPr>
            <a:spLocks noChangeArrowheads="1"/>
          </p:cNvSpPr>
          <p:nvPr/>
        </p:nvSpPr>
        <p:spPr bwMode="auto">
          <a:xfrm>
            <a:off x="5868144" y="4174172"/>
            <a:ext cx="3168352" cy="1477328"/>
          </a:xfrm>
          <a:prstGeom prst="rect">
            <a:avLst/>
          </a:prstGeom>
          <a:noFill/>
          <a:ln w="9525">
            <a:noFill/>
            <a:miter lim="800000"/>
            <a:headEnd/>
            <a:tailEnd/>
          </a:ln>
          <a:effectLst/>
        </p:spPr>
        <p:txBody>
          <a:bodyPr wrap="square" anchor="ctr">
            <a:spAutoFit/>
          </a:bodyPr>
          <a:lstStyle/>
          <a:p>
            <a:r>
              <a:rPr lang="ru-RU" b="1" dirty="0" smtClean="0">
                <a:solidFill>
                  <a:prstClr val="black"/>
                </a:solidFill>
              </a:rPr>
              <a:t>          Окружность талии</a:t>
            </a:r>
          </a:p>
          <a:p>
            <a:r>
              <a:rPr lang="ru-RU" b="1" dirty="0" smtClean="0">
                <a:solidFill>
                  <a:prstClr val="black"/>
                </a:solidFill>
              </a:rPr>
              <a:t>        </a:t>
            </a:r>
            <a:r>
              <a:rPr lang="en-US" b="1" u="sng" dirty="0" smtClean="0">
                <a:solidFill>
                  <a:prstClr val="black"/>
                </a:solidFill>
              </a:rPr>
              <a:t>&gt;</a:t>
            </a:r>
            <a:r>
              <a:rPr lang="ru-RU" dirty="0" smtClean="0">
                <a:solidFill>
                  <a:prstClr val="black"/>
                </a:solidFill>
              </a:rPr>
              <a:t> </a:t>
            </a:r>
            <a:r>
              <a:rPr lang="ru-RU" b="1" dirty="0" smtClean="0">
                <a:solidFill>
                  <a:prstClr val="black"/>
                </a:solidFill>
              </a:rPr>
              <a:t>94 </a:t>
            </a:r>
            <a:r>
              <a:rPr lang="ru-RU" b="1" dirty="0">
                <a:solidFill>
                  <a:prstClr val="black"/>
                </a:solidFill>
              </a:rPr>
              <a:t>см у мужчин</a:t>
            </a:r>
            <a:r>
              <a:rPr lang="ru-RU" dirty="0">
                <a:solidFill>
                  <a:prstClr val="black"/>
                </a:solidFill>
              </a:rPr>
              <a:t> и </a:t>
            </a:r>
            <a:endParaRPr lang="ru-RU" dirty="0" smtClean="0">
              <a:solidFill>
                <a:prstClr val="black"/>
              </a:solidFill>
            </a:endParaRPr>
          </a:p>
          <a:p>
            <a:pPr algn="ctr"/>
            <a:r>
              <a:rPr lang="en-US" b="1" u="sng" dirty="0">
                <a:solidFill>
                  <a:prstClr val="black"/>
                </a:solidFill>
              </a:rPr>
              <a:t>&gt;</a:t>
            </a:r>
            <a:r>
              <a:rPr lang="en-US" b="1" dirty="0">
                <a:solidFill>
                  <a:prstClr val="black"/>
                </a:solidFill>
              </a:rPr>
              <a:t> </a:t>
            </a:r>
            <a:r>
              <a:rPr lang="ru-RU" b="1" dirty="0" smtClean="0">
                <a:solidFill>
                  <a:prstClr val="black"/>
                </a:solidFill>
              </a:rPr>
              <a:t>80 см у </a:t>
            </a:r>
            <a:r>
              <a:rPr lang="ru-RU" b="1" dirty="0">
                <a:solidFill>
                  <a:prstClr val="black"/>
                </a:solidFill>
              </a:rPr>
              <a:t>женщин</a:t>
            </a:r>
            <a:r>
              <a:rPr lang="ru-RU" dirty="0">
                <a:solidFill>
                  <a:prstClr val="black"/>
                </a:solidFill>
              </a:rPr>
              <a:t> </a:t>
            </a:r>
            <a:r>
              <a:rPr lang="ru-RU" dirty="0" smtClean="0">
                <a:solidFill>
                  <a:prstClr val="black"/>
                </a:solidFill>
              </a:rPr>
              <a:t>является пороговым, после которого </a:t>
            </a:r>
          </a:p>
          <a:p>
            <a:pPr algn="ctr"/>
            <a:r>
              <a:rPr lang="ru-RU" b="1" dirty="0">
                <a:solidFill>
                  <a:prstClr val="black"/>
                </a:solidFill>
              </a:rPr>
              <a:t> </a:t>
            </a:r>
            <a:r>
              <a:rPr lang="ru-RU" b="1" dirty="0" smtClean="0">
                <a:solidFill>
                  <a:prstClr val="black"/>
                </a:solidFill>
              </a:rPr>
              <a:t>  не следует набирать вес</a:t>
            </a:r>
            <a:endParaRPr lang="ru-RU" b="1" dirty="0">
              <a:solidFill>
                <a:prstClr val="black"/>
              </a:solidFill>
            </a:endParaRPr>
          </a:p>
        </p:txBody>
      </p:sp>
      <p:sp>
        <p:nvSpPr>
          <p:cNvPr id="13" name="AutoShape 13"/>
          <p:cNvSpPr>
            <a:spLocks noChangeArrowheads="1"/>
          </p:cNvSpPr>
          <p:nvPr/>
        </p:nvSpPr>
        <p:spPr bwMode="auto">
          <a:xfrm>
            <a:off x="0" y="4294111"/>
            <a:ext cx="3384376" cy="1567959"/>
          </a:xfrm>
          <a:prstGeom prst="wedgeRoundRectCallout">
            <a:avLst>
              <a:gd name="adj1" fmla="val 75420"/>
              <a:gd name="adj2" fmla="val 15677"/>
              <a:gd name="adj3" fmla="val 16667"/>
            </a:avLst>
          </a:prstGeom>
          <a:solidFill>
            <a:schemeClr val="accent3">
              <a:lumMod val="40000"/>
              <a:lumOff val="60000"/>
            </a:schemeClr>
          </a:solidFill>
          <a:ln w="19050">
            <a:noFill/>
            <a:miter lim="800000"/>
            <a:headEnd/>
            <a:tailEnd/>
          </a:ln>
          <a:effectLst/>
        </p:spPr>
        <p:txBody>
          <a:bodyPr/>
          <a:lstStyle/>
          <a:p>
            <a:pPr algn="ctr"/>
            <a:r>
              <a:rPr lang="ru-RU" b="1" dirty="0" smtClean="0">
                <a:solidFill>
                  <a:prstClr val="black"/>
                </a:solidFill>
              </a:rPr>
              <a:t>Окружность талии</a:t>
            </a:r>
          </a:p>
          <a:p>
            <a:pPr algn="ctr"/>
            <a:r>
              <a:rPr lang="en-US" b="1" u="sng" dirty="0" smtClean="0">
                <a:solidFill>
                  <a:prstClr val="black"/>
                </a:solidFill>
              </a:rPr>
              <a:t>&gt;</a:t>
            </a:r>
            <a:r>
              <a:rPr lang="ru-RU" b="1" dirty="0" smtClean="0">
                <a:solidFill>
                  <a:prstClr val="black"/>
                </a:solidFill>
              </a:rPr>
              <a:t> 102 см у мужчин</a:t>
            </a:r>
            <a:r>
              <a:rPr lang="ru-RU" dirty="0" smtClean="0">
                <a:solidFill>
                  <a:prstClr val="black"/>
                </a:solidFill>
              </a:rPr>
              <a:t> и  </a:t>
            </a:r>
            <a:endParaRPr lang="en-US" dirty="0" smtClean="0">
              <a:solidFill>
                <a:prstClr val="black"/>
              </a:solidFill>
            </a:endParaRPr>
          </a:p>
          <a:p>
            <a:pPr algn="ctr"/>
            <a:r>
              <a:rPr lang="en-US" b="1" u="sng" dirty="0" smtClean="0">
                <a:solidFill>
                  <a:prstClr val="black"/>
                </a:solidFill>
              </a:rPr>
              <a:t>&gt;</a:t>
            </a:r>
            <a:r>
              <a:rPr lang="ru-RU" b="1" dirty="0" smtClean="0">
                <a:solidFill>
                  <a:prstClr val="black"/>
                </a:solidFill>
              </a:rPr>
              <a:t> 88 см у женщин</a:t>
            </a:r>
            <a:r>
              <a:rPr lang="ru-RU" dirty="0" smtClean="0">
                <a:solidFill>
                  <a:prstClr val="black"/>
                </a:solidFill>
              </a:rPr>
              <a:t> является пороговым, после которого </a:t>
            </a:r>
            <a:r>
              <a:rPr lang="ru-RU" b="1" dirty="0" smtClean="0">
                <a:solidFill>
                  <a:prstClr val="black"/>
                </a:solidFill>
              </a:rPr>
              <a:t>рекомендовано </a:t>
            </a:r>
            <a:r>
              <a:rPr lang="ru-RU" b="1" dirty="0" smtClean="0">
                <a:solidFill>
                  <a:srgbClr val="C00000"/>
                </a:solidFill>
              </a:rPr>
              <a:t>снижать вес!</a:t>
            </a:r>
            <a:endParaRPr lang="ru-RU" b="1" dirty="0">
              <a:solidFill>
                <a:srgbClr val="C00000"/>
              </a:solidFill>
            </a:endParaRPr>
          </a:p>
        </p:txBody>
      </p:sp>
      <p:sp>
        <p:nvSpPr>
          <p:cNvPr id="15" name="Rectangle 4"/>
          <p:cNvSpPr>
            <a:spLocks noChangeArrowheads="1"/>
          </p:cNvSpPr>
          <p:nvPr/>
        </p:nvSpPr>
        <p:spPr bwMode="auto">
          <a:xfrm>
            <a:off x="0" y="6021388"/>
            <a:ext cx="9144000" cy="144462"/>
          </a:xfrm>
          <a:prstGeom prst="rect">
            <a:avLst/>
          </a:prstGeom>
          <a:solidFill>
            <a:srgbClr val="FF9933"/>
          </a:solidFill>
          <a:ln w="9525">
            <a:noFill/>
            <a:miter lim="800000"/>
            <a:headEnd/>
            <a:tailEnd/>
          </a:ln>
          <a:effectLst/>
        </p:spPr>
        <p:txBody>
          <a:bodyPr wrap="none" anchor="ctr"/>
          <a:lstStyle/>
          <a:p>
            <a:endParaRPr lang="ru-RU">
              <a:solidFill>
                <a:prstClr val="black"/>
              </a:solidFill>
            </a:endParaRPr>
          </a:p>
        </p:txBody>
      </p:sp>
      <p:sp>
        <p:nvSpPr>
          <p:cNvPr id="16" name="Rectangle 3"/>
          <p:cNvSpPr>
            <a:spLocks noChangeArrowheads="1"/>
          </p:cNvSpPr>
          <p:nvPr/>
        </p:nvSpPr>
        <p:spPr bwMode="auto">
          <a:xfrm>
            <a:off x="0" y="6165850"/>
            <a:ext cx="9144000" cy="692150"/>
          </a:xfrm>
          <a:prstGeom prst="rect">
            <a:avLst/>
          </a:prstGeom>
          <a:solidFill>
            <a:srgbClr val="009900"/>
          </a:solidFill>
          <a:ln w="9525">
            <a:solidFill>
              <a:schemeClr val="tx1"/>
            </a:solidFill>
            <a:miter lim="800000"/>
            <a:headEnd/>
            <a:tailEnd/>
          </a:ln>
          <a:effectLst/>
        </p:spPr>
        <p:txBody>
          <a:bodyPr wrap="none" anchor="ctr"/>
          <a:lstStyle/>
          <a:p>
            <a:pPr algn="ctr"/>
            <a:r>
              <a:rPr lang="en-US" sz="1400" i="1" dirty="0" smtClean="0">
                <a:solidFill>
                  <a:prstClr val="white"/>
                </a:solidFill>
              </a:rPr>
              <a:t>Waist circumference and waist–hip ratio. Report of a WHO expert consultation, Geneva, 8-11 December 2008</a:t>
            </a:r>
            <a:endParaRPr lang="ru-RU" sz="1400" i="1" dirty="0">
              <a:solidFill>
                <a:prstClr val="white"/>
              </a:solidFill>
            </a:endParaRPr>
          </a:p>
        </p:txBody>
      </p:sp>
      <p:sp>
        <p:nvSpPr>
          <p:cNvPr id="17" name="Rectangle 5"/>
          <p:cNvSpPr>
            <a:spLocks noChangeArrowheads="1"/>
          </p:cNvSpPr>
          <p:nvPr/>
        </p:nvSpPr>
        <p:spPr bwMode="auto">
          <a:xfrm>
            <a:off x="2124075" y="6354763"/>
            <a:ext cx="5616575" cy="242887"/>
          </a:xfrm>
          <a:prstGeom prst="rect">
            <a:avLst/>
          </a:prstGeom>
          <a:noFill/>
          <a:ln w="9525">
            <a:noFill/>
            <a:miter lim="800000"/>
            <a:headEnd/>
            <a:tailEnd/>
          </a:ln>
          <a:effectLst/>
        </p:spPr>
        <p:txBody>
          <a:bodyPr wrap="none" anchor="ctr"/>
          <a:lstStyle/>
          <a:p>
            <a:pPr algn="ctr"/>
            <a:endParaRPr lang="ru-RU" sz="1400" b="1" i="1" dirty="0">
              <a:solidFill>
                <a:prstClr val="white"/>
              </a:solidFill>
              <a:cs typeface="Arial" pitchFamily="34" charset="0"/>
            </a:endParaRPr>
          </a:p>
        </p:txBody>
      </p:sp>
    </p:spTree>
    <p:extLst>
      <p:ext uri="{BB962C8B-B14F-4D97-AF65-F5344CB8AC3E}">
        <p14:creationId xmlns:p14="http://schemas.microsoft.com/office/powerpoint/2010/main" val="1291977780"/>
      </p:ext>
    </p:extLst>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922" y="1673600"/>
            <a:ext cx="8136904" cy="3785652"/>
          </a:xfrm>
          <a:prstGeom prst="rect">
            <a:avLst/>
          </a:prstGeom>
        </p:spPr>
        <p:txBody>
          <a:bodyPr wrap="square">
            <a:spAutoFit/>
          </a:bodyPr>
          <a:lstStyle/>
          <a:p>
            <a:r>
              <a:rPr lang="ru-RU" sz="2400" dirty="0" smtClean="0"/>
              <a:t>Повышает риск развития</a:t>
            </a:r>
            <a:r>
              <a:rPr lang="en-US" sz="2400" dirty="0" smtClean="0"/>
              <a:t>:</a:t>
            </a:r>
            <a:endParaRPr lang="en-US" sz="2400" dirty="0"/>
          </a:p>
          <a:p>
            <a:pPr marL="457200" indent="-457200">
              <a:buFont typeface="+mj-lt"/>
              <a:buAutoNum type="arabicPeriod"/>
            </a:pPr>
            <a:r>
              <a:rPr lang="ru-RU" sz="2400" dirty="0" smtClean="0"/>
              <a:t>Инсульта</a:t>
            </a:r>
            <a:endParaRPr lang="en-US" sz="2400" dirty="0" smtClean="0"/>
          </a:p>
          <a:p>
            <a:pPr marL="457200" indent="-457200">
              <a:buFont typeface="+mj-lt"/>
              <a:buAutoNum type="arabicPeriod"/>
            </a:pPr>
            <a:r>
              <a:rPr lang="ru-RU" sz="2400" dirty="0" smtClean="0"/>
              <a:t>Ишемической болезни сердца </a:t>
            </a:r>
            <a:endParaRPr lang="en-US" sz="2400" dirty="0" smtClean="0"/>
          </a:p>
          <a:p>
            <a:pPr marL="457200" indent="-457200">
              <a:buFont typeface="+mj-lt"/>
              <a:buAutoNum type="arabicPeriod"/>
            </a:pPr>
            <a:r>
              <a:rPr lang="ru-RU" sz="2400" dirty="0" smtClean="0"/>
              <a:t>Ожирения </a:t>
            </a:r>
            <a:endParaRPr lang="en-US" sz="2400" dirty="0" smtClean="0"/>
          </a:p>
          <a:p>
            <a:pPr marL="457200" indent="-457200">
              <a:buFont typeface="+mj-lt"/>
              <a:buAutoNum type="arabicPeriod"/>
            </a:pPr>
            <a:r>
              <a:rPr lang="ru-RU" sz="2400" dirty="0" smtClean="0"/>
              <a:t>Гипертонии </a:t>
            </a:r>
            <a:endParaRPr lang="en-US" sz="2400" dirty="0" smtClean="0"/>
          </a:p>
          <a:p>
            <a:pPr marL="457200" indent="-457200">
              <a:buFont typeface="+mj-lt"/>
              <a:buAutoNum type="arabicPeriod"/>
            </a:pPr>
            <a:r>
              <a:rPr lang="ru-RU" sz="2400" dirty="0"/>
              <a:t>С</a:t>
            </a:r>
            <a:r>
              <a:rPr lang="ru-RU" sz="2400" dirty="0" smtClean="0"/>
              <a:t>ахарного диабета </a:t>
            </a:r>
          </a:p>
          <a:p>
            <a:pPr marL="457200" indent="-457200">
              <a:buFont typeface="+mj-lt"/>
              <a:buAutoNum type="arabicPeriod"/>
            </a:pPr>
            <a:r>
              <a:rPr lang="ru-RU" sz="2400" dirty="0" smtClean="0"/>
              <a:t>Повышенного уровня холестерина в крови</a:t>
            </a:r>
          </a:p>
          <a:p>
            <a:pPr marL="457200" indent="-457200">
              <a:buFont typeface="+mj-lt"/>
              <a:buAutoNum type="arabicPeriod"/>
            </a:pPr>
            <a:r>
              <a:rPr lang="ru-RU" sz="2400" dirty="0" smtClean="0"/>
              <a:t>Все выше перечисленное</a:t>
            </a:r>
          </a:p>
          <a:p>
            <a:pPr marL="457200" indent="-457200">
              <a:buFont typeface="+mj-lt"/>
              <a:buAutoNum type="arabicPeriod"/>
            </a:pPr>
            <a:endParaRPr lang="ru-RU" sz="2400" dirty="0" smtClean="0"/>
          </a:p>
          <a:p>
            <a:endParaRPr lang="ru-RU" sz="2400" dirty="0" smtClean="0"/>
          </a:p>
        </p:txBody>
      </p:sp>
      <p:sp>
        <p:nvSpPr>
          <p:cNvPr id="3" name="TextBox 2"/>
          <p:cNvSpPr txBox="1"/>
          <p:nvPr/>
        </p:nvSpPr>
        <p:spPr>
          <a:xfrm>
            <a:off x="323528" y="308013"/>
            <a:ext cx="8424936" cy="1200329"/>
          </a:xfrm>
          <a:prstGeom prst="rect">
            <a:avLst/>
          </a:prstGeom>
          <a:noFill/>
        </p:spPr>
        <p:txBody>
          <a:bodyPr wrap="square" rtlCol="0">
            <a:spAutoFit/>
          </a:bodyPr>
          <a:lstStyle/>
          <a:p>
            <a:r>
              <a:rPr lang="ru-RU" sz="3600" b="1" dirty="0" smtClean="0">
                <a:solidFill>
                  <a:srgbClr val="00B050"/>
                </a:solidFill>
              </a:rPr>
              <a:t>Знаете ли Вы, что недостаточная физическая активность</a:t>
            </a:r>
            <a:endParaRPr lang="ru-RU" sz="3600" b="1" dirty="0">
              <a:solidFill>
                <a:srgbClr val="00B050"/>
              </a:solidFill>
            </a:endParaRPr>
          </a:p>
        </p:txBody>
      </p:sp>
      <p:sp>
        <p:nvSpPr>
          <p:cNvPr id="7" name="TextBox 6"/>
          <p:cNvSpPr txBox="1"/>
          <p:nvPr/>
        </p:nvSpPr>
        <p:spPr>
          <a:xfrm>
            <a:off x="395536" y="4944854"/>
            <a:ext cx="8280920" cy="1569660"/>
          </a:xfrm>
          <a:prstGeom prst="rect">
            <a:avLst/>
          </a:prstGeom>
          <a:solidFill>
            <a:srgbClr val="00B050"/>
          </a:solidFill>
        </p:spPr>
        <p:txBody>
          <a:bodyPr wrap="square" rtlCol="0">
            <a:spAutoFit/>
          </a:bodyPr>
          <a:lstStyle/>
          <a:p>
            <a:r>
              <a:rPr lang="ru-RU" sz="2400" b="1" dirty="0" smtClean="0">
                <a:solidFill>
                  <a:schemeClr val="bg1"/>
                </a:solidFill>
              </a:rPr>
              <a:t>                 Делайте </a:t>
            </a:r>
            <a:r>
              <a:rPr lang="ru-RU" sz="2400" b="1" dirty="0">
                <a:solidFill>
                  <a:schemeClr val="bg1"/>
                </a:solidFill>
              </a:rPr>
              <a:t>все возможное, чтобы получить в </a:t>
            </a:r>
          </a:p>
          <a:p>
            <a:r>
              <a:rPr lang="ru-RU" sz="2400" b="1" dirty="0" smtClean="0">
                <a:solidFill>
                  <a:schemeClr val="bg1"/>
                </a:solidFill>
              </a:rPr>
              <a:t>         общей </a:t>
            </a:r>
            <a:r>
              <a:rPr lang="ru-RU" sz="2400" b="1" dirty="0">
                <a:solidFill>
                  <a:schemeClr val="bg1"/>
                </a:solidFill>
              </a:rPr>
              <a:t>сложности не менее 30 минут физической </a:t>
            </a:r>
            <a:r>
              <a:rPr lang="ru-RU" sz="2400" b="1" dirty="0" smtClean="0">
                <a:solidFill>
                  <a:schemeClr val="bg1"/>
                </a:solidFill>
              </a:rPr>
              <a:t> </a:t>
            </a:r>
          </a:p>
          <a:p>
            <a:r>
              <a:rPr lang="ru-RU" sz="2400" b="1" dirty="0">
                <a:solidFill>
                  <a:schemeClr val="bg1"/>
                </a:solidFill>
              </a:rPr>
              <a:t> </a:t>
            </a:r>
            <a:r>
              <a:rPr lang="ru-RU" sz="2400" b="1" dirty="0" smtClean="0">
                <a:solidFill>
                  <a:schemeClr val="bg1"/>
                </a:solidFill>
              </a:rPr>
              <a:t>        активности </a:t>
            </a:r>
            <a:r>
              <a:rPr lang="ru-RU" sz="2400" b="1" dirty="0">
                <a:solidFill>
                  <a:schemeClr val="bg1"/>
                </a:solidFill>
              </a:rPr>
              <a:t>в большинство или во все дни </a:t>
            </a:r>
            <a:r>
              <a:rPr lang="ru-RU" sz="2400" b="1" dirty="0" smtClean="0">
                <a:solidFill>
                  <a:schemeClr val="bg1"/>
                </a:solidFill>
              </a:rPr>
              <a:t>недели</a:t>
            </a:r>
          </a:p>
          <a:p>
            <a:endParaRPr lang="ru-RU" sz="2400" b="1" dirty="0">
              <a:solidFill>
                <a:schemeClr val="bg1"/>
              </a:solidFill>
            </a:endParaRPr>
          </a:p>
        </p:txBody>
      </p:sp>
      <p:pic>
        <p:nvPicPr>
          <p:cNvPr id="5122" name="Picture 2" descr="Картинки по запросу physical activity in elder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956" y="1508342"/>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887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32591" y="260648"/>
            <a:ext cx="836442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ru-RU" sz="2400" b="1" dirty="0" smtClean="0">
                <a:solidFill>
                  <a:schemeClr val="accent5">
                    <a:lumMod val="50000"/>
                  </a:schemeClr>
                </a:solidFill>
                <a:ea typeface="Times New Roman" pitchFamily="18" charset="0"/>
                <a:cs typeface="Arial" pitchFamily="34" charset="0"/>
              </a:rPr>
              <a:t>Какие самые важные признаки инфаркта миокарда, при которых необходимо вызвать Скорую помощь?</a:t>
            </a:r>
            <a:endParaRPr lang="ru-RU" sz="2400" dirty="0" smtClean="0">
              <a:solidFill>
                <a:schemeClr val="accent5">
                  <a:lumMod val="50000"/>
                </a:schemeClr>
              </a:solidFill>
              <a:ea typeface="Times New Roman" pitchFamily="18" charset="0"/>
              <a:cs typeface="Arial" pitchFamily="34" charset="0"/>
            </a:endParaRPr>
          </a:p>
        </p:txBody>
      </p:sp>
      <p:sp>
        <p:nvSpPr>
          <p:cNvPr id="6" name="Прямоугольник 5"/>
          <p:cNvSpPr/>
          <p:nvPr/>
        </p:nvSpPr>
        <p:spPr>
          <a:xfrm>
            <a:off x="529433" y="1628800"/>
            <a:ext cx="7416824" cy="3431709"/>
          </a:xfrm>
          <a:prstGeom prst="rect">
            <a:avLst/>
          </a:prstGeom>
        </p:spPr>
        <p:txBody>
          <a:bodyPr wrap="square">
            <a:spAutoFit/>
          </a:bodyPr>
          <a:lstStyle/>
          <a:p>
            <a:pPr marL="514350" indent="-514350">
              <a:spcAft>
                <a:spcPts val="600"/>
              </a:spcAft>
              <a:buClr>
                <a:srgbClr val="FF0000"/>
              </a:buClr>
              <a:buFont typeface="+mj-lt"/>
              <a:buAutoNum type="arabicPeriod"/>
            </a:pPr>
            <a:r>
              <a:rPr lang="ru-RU" sz="2400" dirty="0" smtClean="0">
                <a:solidFill>
                  <a:prstClr val="black"/>
                </a:solidFill>
              </a:rPr>
              <a:t>Боль за грудиной или в левой половине грудной клетки, отдающая в нижнюю челюсть, левую руку, спину </a:t>
            </a:r>
          </a:p>
          <a:p>
            <a:pPr marL="514350" indent="-514350">
              <a:spcAft>
                <a:spcPts val="600"/>
              </a:spcAft>
              <a:buClr>
                <a:srgbClr val="FF0000"/>
              </a:buClr>
              <a:buFont typeface="+mj-lt"/>
              <a:buAutoNum type="arabicPeriod"/>
            </a:pPr>
            <a:r>
              <a:rPr lang="ru-RU" sz="2400" dirty="0" smtClean="0">
                <a:solidFill>
                  <a:prstClr val="black"/>
                </a:solidFill>
              </a:rPr>
              <a:t>Холодный пот</a:t>
            </a:r>
          </a:p>
          <a:p>
            <a:pPr marL="514350" indent="-514350">
              <a:spcAft>
                <a:spcPts val="600"/>
              </a:spcAft>
              <a:buClr>
                <a:srgbClr val="FF0000"/>
              </a:buClr>
              <a:buFont typeface="+mj-lt"/>
              <a:buAutoNum type="arabicPeriod"/>
            </a:pPr>
            <a:r>
              <a:rPr lang="ru-RU" sz="2400" dirty="0" smtClean="0">
                <a:solidFill>
                  <a:prstClr val="black"/>
                </a:solidFill>
              </a:rPr>
              <a:t>Чувство страха</a:t>
            </a:r>
          </a:p>
          <a:p>
            <a:pPr marL="514350" indent="-514350">
              <a:spcAft>
                <a:spcPts val="600"/>
              </a:spcAft>
              <a:buClr>
                <a:srgbClr val="FF0000"/>
              </a:buClr>
              <a:buFont typeface="+mj-lt"/>
              <a:buAutoNum type="arabicPeriod"/>
            </a:pPr>
            <a:r>
              <a:rPr lang="ru-RU" sz="2400" dirty="0" smtClean="0">
                <a:solidFill>
                  <a:prstClr val="black"/>
                </a:solidFill>
              </a:rPr>
              <a:t>Чувство нехватки воздуха, одышка</a:t>
            </a:r>
          </a:p>
          <a:p>
            <a:pPr marL="514350" indent="-514350">
              <a:spcAft>
                <a:spcPts val="600"/>
              </a:spcAft>
              <a:buClr>
                <a:srgbClr val="FF0000"/>
              </a:buClr>
              <a:buFont typeface="+mj-lt"/>
              <a:buAutoNum type="arabicPeriod"/>
            </a:pPr>
            <a:r>
              <a:rPr lang="ru-RU" sz="2400" dirty="0" smtClean="0">
                <a:solidFill>
                  <a:prstClr val="black"/>
                </a:solidFill>
              </a:rPr>
              <a:t>Боль в животе, рвота (относительно редко)</a:t>
            </a:r>
          </a:p>
          <a:p>
            <a:pPr marL="514350" indent="-514350">
              <a:spcAft>
                <a:spcPts val="600"/>
              </a:spcAft>
              <a:buClr>
                <a:srgbClr val="FF0000"/>
              </a:buClr>
              <a:buFont typeface="+mj-lt"/>
              <a:buAutoNum type="arabicPeriod"/>
            </a:pPr>
            <a:r>
              <a:rPr lang="ru-RU" sz="2400" dirty="0" smtClean="0">
                <a:solidFill>
                  <a:prstClr val="black"/>
                </a:solidFill>
              </a:rPr>
              <a:t>Все перечисленное верно</a:t>
            </a:r>
          </a:p>
        </p:txBody>
      </p:sp>
      <p:pic>
        <p:nvPicPr>
          <p:cNvPr id="3074" name="Picture 2" descr="Картинки по запросу больной с инфарктом миокарда"/>
          <p:cNvPicPr>
            <a:picLocks noChangeAspect="1" noChangeArrowheads="1"/>
          </p:cNvPicPr>
          <p:nvPr/>
        </p:nvPicPr>
        <p:blipFill>
          <a:blip r:embed="rId2" cstate="print"/>
          <a:srcRect/>
          <a:stretch>
            <a:fillRect/>
          </a:stretch>
        </p:blipFill>
        <p:spPr bwMode="auto">
          <a:xfrm>
            <a:off x="6516216" y="4941168"/>
            <a:ext cx="2376264" cy="1575567"/>
          </a:xfrm>
          <a:prstGeom prst="rect">
            <a:avLst/>
          </a:prstGeom>
          <a:noFill/>
        </p:spPr>
      </p:pic>
      <p:sp>
        <p:nvSpPr>
          <p:cNvPr id="7" name="Прямоугольник 6"/>
          <p:cNvSpPr/>
          <p:nvPr/>
        </p:nvSpPr>
        <p:spPr>
          <a:xfrm>
            <a:off x="510738" y="1307669"/>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252879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08720"/>
            <a:ext cx="8551785" cy="954107"/>
          </a:xfrm>
          <a:prstGeom prst="rect">
            <a:avLst/>
          </a:prstGeom>
          <a:noFill/>
        </p:spPr>
        <p:txBody>
          <a:bodyPr wrap="square" rtlCol="0">
            <a:spAutoFit/>
          </a:bodyPr>
          <a:lstStyle/>
          <a:p>
            <a:r>
              <a:rPr lang="ru-RU" sz="2800" b="1" dirty="0" smtClean="0">
                <a:solidFill>
                  <a:srgbClr val="00B050"/>
                </a:solidFill>
                <a:effectLst>
                  <a:outerShdw blurRad="38100" dist="38100" dir="2700000" algn="tl">
                    <a:srgbClr val="000000">
                      <a:alpha val="43137"/>
                    </a:srgbClr>
                  </a:outerShdw>
                </a:effectLst>
              </a:rPr>
              <a:t>Сколько физической активности в сутки необходимо человеку, чтобы оставаться здоровым?</a:t>
            </a:r>
            <a:endParaRPr lang="ru-RU" sz="2800" b="1" dirty="0">
              <a:solidFill>
                <a:srgbClr val="00B050"/>
              </a:solidFill>
              <a:effectLst>
                <a:outerShdw blurRad="38100" dist="38100" dir="2700000" algn="tl">
                  <a:srgbClr val="000000">
                    <a:alpha val="43137"/>
                  </a:srgbClr>
                </a:outerShdw>
              </a:effectLst>
            </a:endParaRPr>
          </a:p>
        </p:txBody>
      </p:sp>
      <p:pic>
        <p:nvPicPr>
          <p:cNvPr id="8" name="Picture 5" descr="aero1"/>
          <p:cNvPicPr>
            <a:picLocks noChangeAspect="1" noChangeArrowheads="1"/>
          </p:cNvPicPr>
          <p:nvPr/>
        </p:nvPicPr>
        <p:blipFill>
          <a:blip r:embed="rId2" cstate="print"/>
          <a:srcRect/>
          <a:stretch>
            <a:fillRect/>
          </a:stretch>
        </p:blipFill>
        <p:spPr bwMode="auto">
          <a:xfrm>
            <a:off x="6300192" y="2431662"/>
            <a:ext cx="2345977" cy="1717418"/>
          </a:xfrm>
          <a:prstGeom prst="rect">
            <a:avLst/>
          </a:prstGeom>
          <a:noFill/>
          <a:ln w="9525">
            <a:noFill/>
            <a:miter lim="800000"/>
            <a:headEnd/>
            <a:tailEnd/>
          </a:ln>
        </p:spPr>
      </p:pic>
      <p:sp>
        <p:nvSpPr>
          <p:cNvPr id="11" name="Прямоугольник 10"/>
          <p:cNvSpPr/>
          <p:nvPr/>
        </p:nvSpPr>
        <p:spPr>
          <a:xfrm>
            <a:off x="416396" y="2448437"/>
            <a:ext cx="7056784" cy="1815882"/>
          </a:xfrm>
          <a:prstGeom prst="rect">
            <a:avLst/>
          </a:prstGeom>
        </p:spPr>
        <p:txBody>
          <a:bodyPr wrap="square">
            <a:spAutoFit/>
          </a:bodyPr>
          <a:lstStyle/>
          <a:p>
            <a:pPr marL="342900" indent="-342900">
              <a:buClr>
                <a:srgbClr val="FF0000"/>
              </a:buClr>
              <a:buFont typeface="+mj-lt"/>
              <a:buAutoNum type="arabicPeriod"/>
            </a:pPr>
            <a:r>
              <a:rPr lang="ru-RU" sz="2800" b="1" dirty="0" smtClean="0">
                <a:solidFill>
                  <a:prstClr val="black"/>
                </a:solidFill>
              </a:rPr>
              <a:t>30 минут легкой нагрузки</a:t>
            </a:r>
          </a:p>
          <a:p>
            <a:pPr marL="342900" indent="-342900">
              <a:buClr>
                <a:srgbClr val="FF0000"/>
              </a:buClr>
              <a:buFont typeface="+mj-lt"/>
              <a:buAutoNum type="arabicPeriod"/>
            </a:pPr>
            <a:r>
              <a:rPr lang="ru-RU" sz="2800" b="1" dirty="0" smtClean="0">
                <a:solidFill>
                  <a:prstClr val="black"/>
                </a:solidFill>
              </a:rPr>
              <a:t>30 минут умеренной нагрузки</a:t>
            </a:r>
            <a:endParaRPr lang="ru-RU" sz="2800" b="1" dirty="0">
              <a:solidFill>
                <a:prstClr val="black"/>
              </a:solidFill>
            </a:endParaRPr>
          </a:p>
          <a:p>
            <a:pPr marL="342900" indent="-342900">
              <a:buClr>
                <a:srgbClr val="FF0000"/>
              </a:buClr>
              <a:buFont typeface="+mj-lt"/>
              <a:buAutoNum type="arabicPeriod"/>
            </a:pPr>
            <a:r>
              <a:rPr lang="ru-RU" sz="2800" b="1" dirty="0" smtClean="0">
                <a:solidFill>
                  <a:prstClr val="black"/>
                </a:solidFill>
              </a:rPr>
              <a:t>45 минут легкой нагрузки</a:t>
            </a:r>
          </a:p>
          <a:p>
            <a:pPr marL="342900" indent="-342900">
              <a:buClr>
                <a:srgbClr val="FF0000"/>
              </a:buClr>
              <a:buFont typeface="+mj-lt"/>
              <a:buAutoNum type="arabicPeriod"/>
            </a:pPr>
            <a:r>
              <a:rPr lang="ru-RU" sz="2800" b="1" dirty="0">
                <a:solidFill>
                  <a:prstClr val="black"/>
                </a:solidFill>
              </a:rPr>
              <a:t>5</a:t>
            </a:r>
            <a:r>
              <a:rPr lang="ru-RU" sz="2800" b="1" dirty="0" smtClean="0">
                <a:solidFill>
                  <a:prstClr val="black"/>
                </a:solidFill>
              </a:rPr>
              <a:t> минут интенсивной нагрузки</a:t>
            </a:r>
            <a:endParaRPr lang="ru-RU" sz="2800" b="1" dirty="0">
              <a:solidFill>
                <a:prstClr val="black"/>
              </a:solidFill>
            </a:endParaRPr>
          </a:p>
        </p:txBody>
      </p:sp>
    </p:spTree>
    <p:extLst>
      <p:ext uri="{BB962C8B-B14F-4D97-AF65-F5344CB8AC3E}">
        <p14:creationId xmlns:p14="http://schemas.microsoft.com/office/powerpoint/2010/main" val="386977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20688"/>
            <a:ext cx="8551785" cy="954107"/>
          </a:xfrm>
          <a:prstGeom prst="rect">
            <a:avLst/>
          </a:prstGeom>
          <a:noFill/>
        </p:spPr>
        <p:txBody>
          <a:bodyPr wrap="square" rtlCol="0">
            <a:spAutoFit/>
          </a:bodyPr>
          <a:lstStyle/>
          <a:p>
            <a:r>
              <a:rPr lang="ru-RU" sz="2800" b="1" dirty="0" smtClean="0">
                <a:solidFill>
                  <a:srgbClr val="00B050"/>
                </a:solidFill>
                <a:effectLst>
                  <a:outerShdw blurRad="38100" dist="38100" dir="2700000" algn="tl">
                    <a:srgbClr val="000000">
                      <a:alpha val="43137"/>
                    </a:srgbClr>
                  </a:outerShdw>
                </a:effectLst>
              </a:rPr>
              <a:t>Сколько физической активности в сутки необходимо человеку, чтобы оставаться здоровым?</a:t>
            </a:r>
            <a:endParaRPr lang="ru-RU" sz="2800" b="1" dirty="0">
              <a:solidFill>
                <a:srgbClr val="00B050"/>
              </a:solidFill>
              <a:effectLst>
                <a:outerShdw blurRad="38100" dist="38100" dir="2700000" algn="tl">
                  <a:srgbClr val="000000">
                    <a:alpha val="43137"/>
                  </a:srgbClr>
                </a:outerShdw>
              </a:effectLst>
            </a:endParaRPr>
          </a:p>
        </p:txBody>
      </p:sp>
      <p:pic>
        <p:nvPicPr>
          <p:cNvPr id="6" name="Picture 1"/>
          <p:cNvPicPr>
            <a:picLocks noChangeAspect="1" noChangeArrowheads="1"/>
          </p:cNvPicPr>
          <p:nvPr/>
        </p:nvPicPr>
        <p:blipFill>
          <a:blip r:embed="rId2" cstate="print"/>
          <a:srcRect/>
          <a:stretch>
            <a:fillRect/>
          </a:stretch>
        </p:blipFill>
        <p:spPr bwMode="auto">
          <a:xfrm>
            <a:off x="5150798" y="5157192"/>
            <a:ext cx="3993202" cy="1700808"/>
          </a:xfrm>
          <a:prstGeom prst="rect">
            <a:avLst/>
          </a:prstGeom>
          <a:noFill/>
          <a:ln w="9525">
            <a:noFill/>
            <a:miter lim="800000"/>
            <a:headEnd/>
            <a:tailEnd/>
          </a:ln>
        </p:spPr>
      </p:pic>
      <p:pic>
        <p:nvPicPr>
          <p:cNvPr id="8" name="Picture 5" descr="aero1"/>
          <p:cNvPicPr>
            <a:picLocks noChangeAspect="1" noChangeArrowheads="1"/>
          </p:cNvPicPr>
          <p:nvPr/>
        </p:nvPicPr>
        <p:blipFill>
          <a:blip r:embed="rId3" cstate="print"/>
          <a:srcRect/>
          <a:stretch>
            <a:fillRect/>
          </a:stretch>
        </p:blipFill>
        <p:spPr bwMode="auto">
          <a:xfrm>
            <a:off x="6444208" y="2420888"/>
            <a:ext cx="2345977" cy="1717418"/>
          </a:xfrm>
          <a:prstGeom prst="rect">
            <a:avLst/>
          </a:prstGeom>
          <a:noFill/>
          <a:ln w="9525">
            <a:noFill/>
            <a:miter lim="800000"/>
            <a:headEnd/>
            <a:tailEnd/>
          </a:ln>
        </p:spPr>
      </p:pic>
      <p:sp>
        <p:nvSpPr>
          <p:cNvPr id="10" name="Прямоугольник 9"/>
          <p:cNvSpPr/>
          <p:nvPr/>
        </p:nvSpPr>
        <p:spPr>
          <a:xfrm>
            <a:off x="0" y="6150114"/>
            <a:ext cx="5328592" cy="707886"/>
          </a:xfrm>
          <a:prstGeom prst="rect">
            <a:avLst/>
          </a:prstGeom>
        </p:spPr>
        <p:txBody>
          <a:bodyPr wrap="square">
            <a:spAutoFit/>
          </a:bodyPr>
          <a:lstStyle/>
          <a:p>
            <a:r>
              <a:rPr lang="en-US" sz="800" dirty="0" smtClean="0">
                <a:solidFill>
                  <a:prstClr val="black"/>
                </a:solidFill>
              </a:rPr>
              <a:t>http://www.cardioprevent.ru/downloads/c5m3i1917/%D0%9D%D0%B0%D1%86%D0%B8%D0%BE%D0%BD%D0%B0%D0%BB%D1%8C%D0%BD%D1%8B%D0%B5%20%D1%80%D0%B5%D0%BA%D0%BE%D0%BC%D0%B5%D0%BD%D0%B4%D0%B0%D1%86%D0%B8%D0%B8%20_%20%D0%9A%D0%B0%D1%80%D0%B4%D0%B8%D0%BE%D0%B2%D0%B0%D1%81%D0%BA%D1%83%D0%BB%D1%8F%D1%80%D0%BD%D0%B0%D1%8F%20%D0%BF%D1%80%D0%BE%D1%84%D0%B8%D0%BB%D0%B0%D0%BA%D1%82%D0%B8%D0%BA%D0%B0%202017.pdf</a:t>
            </a:r>
            <a:endParaRPr lang="ru-RU" sz="800" dirty="0">
              <a:solidFill>
                <a:prstClr val="black"/>
              </a:solidFill>
            </a:endParaRPr>
          </a:p>
        </p:txBody>
      </p:sp>
      <p:sp>
        <p:nvSpPr>
          <p:cNvPr id="11" name="Прямоугольник 10"/>
          <p:cNvSpPr/>
          <p:nvPr/>
        </p:nvSpPr>
        <p:spPr>
          <a:xfrm>
            <a:off x="539552" y="2348880"/>
            <a:ext cx="7056784" cy="1815882"/>
          </a:xfrm>
          <a:prstGeom prst="rect">
            <a:avLst/>
          </a:prstGeom>
        </p:spPr>
        <p:txBody>
          <a:bodyPr wrap="square">
            <a:spAutoFit/>
          </a:bodyPr>
          <a:lstStyle/>
          <a:p>
            <a:pPr marL="342900" indent="-342900">
              <a:buFont typeface="+mj-lt"/>
              <a:buAutoNum type="arabicPeriod"/>
            </a:pPr>
            <a:r>
              <a:rPr lang="ru-RU" sz="2800" b="1" dirty="0" smtClean="0">
                <a:solidFill>
                  <a:prstClr val="black"/>
                </a:solidFill>
              </a:rPr>
              <a:t>30 минут легкой нагрузки</a:t>
            </a:r>
          </a:p>
          <a:p>
            <a:pPr marL="342900" indent="-342900">
              <a:buFont typeface="+mj-lt"/>
              <a:buAutoNum type="arabicPeriod"/>
            </a:pPr>
            <a:r>
              <a:rPr lang="ru-RU" sz="2800" b="1" dirty="0" smtClean="0">
                <a:solidFill>
                  <a:srgbClr val="FF0000"/>
                </a:solidFill>
                <a:effectLst>
                  <a:outerShdw blurRad="38100" dist="38100" dir="2700000" algn="tl">
                    <a:srgbClr val="000000">
                      <a:alpha val="43137"/>
                    </a:srgbClr>
                  </a:outerShdw>
                </a:effectLst>
              </a:rPr>
              <a:t>30 минут умеренной нагрузки</a:t>
            </a:r>
            <a:endParaRPr lang="ru-RU" sz="2800" b="1" dirty="0">
              <a:solidFill>
                <a:srgbClr val="FF0000"/>
              </a:solidFill>
              <a:effectLst>
                <a:outerShdw blurRad="38100" dist="38100" dir="2700000" algn="tl">
                  <a:srgbClr val="000000">
                    <a:alpha val="43137"/>
                  </a:srgbClr>
                </a:outerShdw>
              </a:effectLst>
            </a:endParaRPr>
          </a:p>
          <a:p>
            <a:pPr marL="342900" indent="-342900">
              <a:buFont typeface="+mj-lt"/>
              <a:buAutoNum type="arabicPeriod"/>
            </a:pPr>
            <a:r>
              <a:rPr lang="ru-RU" sz="2800" b="1" dirty="0" smtClean="0">
                <a:solidFill>
                  <a:prstClr val="black"/>
                </a:solidFill>
              </a:rPr>
              <a:t>45 минут легкой нагрузки</a:t>
            </a:r>
          </a:p>
          <a:p>
            <a:pPr marL="342900" indent="-342900">
              <a:buFont typeface="+mj-lt"/>
              <a:buAutoNum type="arabicPeriod"/>
            </a:pPr>
            <a:r>
              <a:rPr lang="ru-RU" sz="2800" b="1" dirty="0">
                <a:solidFill>
                  <a:prstClr val="black"/>
                </a:solidFill>
              </a:rPr>
              <a:t>5</a:t>
            </a:r>
            <a:r>
              <a:rPr lang="ru-RU" sz="2800" b="1" dirty="0" smtClean="0">
                <a:solidFill>
                  <a:prstClr val="black"/>
                </a:solidFill>
              </a:rPr>
              <a:t> минут интенсивной нагрузки</a:t>
            </a:r>
            <a:endParaRPr lang="ru-RU" sz="2800" b="1" dirty="0">
              <a:solidFill>
                <a:prstClr val="black"/>
              </a:solidFill>
            </a:endParaRPr>
          </a:p>
        </p:txBody>
      </p:sp>
      <p:sp>
        <p:nvSpPr>
          <p:cNvPr id="12" name="Rectangle 13"/>
          <p:cNvSpPr>
            <a:spLocks noChangeArrowheads="1"/>
          </p:cNvSpPr>
          <p:nvPr/>
        </p:nvSpPr>
        <p:spPr bwMode="auto">
          <a:xfrm>
            <a:off x="0" y="5229200"/>
            <a:ext cx="5184576" cy="1080120"/>
          </a:xfrm>
          <a:prstGeom prst="rect">
            <a:avLst/>
          </a:prstGeom>
          <a:noFill/>
          <a:ln w="9525">
            <a:noFill/>
            <a:miter lim="800000"/>
            <a:headEnd/>
            <a:tailEnd/>
          </a:ln>
          <a:effectLst/>
        </p:spPr>
        <p:txBody>
          <a:bodyPr wrap="none" anchor="ctr"/>
          <a:lstStyle/>
          <a:p>
            <a:r>
              <a:rPr lang="ru-RU" sz="1200" b="1" dirty="0" smtClean="0">
                <a:solidFill>
                  <a:srgbClr val="4BACC6">
                    <a:lumMod val="75000"/>
                  </a:srgbClr>
                </a:solidFill>
                <a:cs typeface="Arial" pitchFamily="34" charset="0"/>
              </a:rPr>
              <a:t>Европейские рекомендации по профилактике  сердечно-сосудистых </a:t>
            </a:r>
          </a:p>
          <a:p>
            <a:r>
              <a:rPr lang="ru-RU" sz="1200" b="1" dirty="0" smtClean="0">
                <a:solidFill>
                  <a:srgbClr val="4BACC6">
                    <a:lumMod val="75000"/>
                  </a:srgbClr>
                </a:solidFill>
                <a:cs typeface="Arial" pitchFamily="34" charset="0"/>
              </a:rPr>
              <a:t>заболеваний в клинической  практике</a:t>
            </a:r>
            <a:r>
              <a:rPr lang="en-US" sz="1200" b="1" dirty="0" smtClean="0">
                <a:solidFill>
                  <a:srgbClr val="4BACC6">
                    <a:lumMod val="75000"/>
                  </a:srgbClr>
                </a:solidFill>
                <a:cs typeface="Arial" pitchFamily="34" charset="0"/>
              </a:rPr>
              <a:t> 2016</a:t>
            </a:r>
            <a:endParaRPr lang="ru-RU" sz="1200" b="1" dirty="0" smtClean="0">
              <a:solidFill>
                <a:srgbClr val="4BACC6">
                  <a:lumMod val="75000"/>
                </a:srgbClr>
              </a:solidFill>
              <a:cs typeface="Arial" pitchFamily="34" charset="0"/>
            </a:endParaRPr>
          </a:p>
          <a:p>
            <a:r>
              <a:rPr lang="ru-RU" sz="1200" b="1" dirty="0" smtClean="0">
                <a:solidFill>
                  <a:srgbClr val="4BACC6">
                    <a:lumMod val="75000"/>
                  </a:srgbClr>
                </a:solidFill>
                <a:cs typeface="Arial" pitchFamily="34" charset="0"/>
              </a:rPr>
              <a:t>и Национальные рекомендации «Кардиоваскулярная профилактика 2017»</a:t>
            </a:r>
          </a:p>
          <a:p>
            <a:r>
              <a:rPr lang="ru-RU" sz="1200" b="1" dirty="0" smtClean="0">
                <a:solidFill>
                  <a:srgbClr val="4BACC6">
                    <a:lumMod val="75000"/>
                  </a:srgbClr>
                </a:solidFill>
                <a:cs typeface="Arial" pitchFamily="34" charset="0"/>
              </a:rPr>
              <a:t> </a:t>
            </a:r>
            <a:endParaRPr lang="ru-RU" sz="1200" b="1" dirty="0">
              <a:solidFill>
                <a:srgbClr val="4BACC6">
                  <a:lumMod val="75000"/>
                </a:srgbClr>
              </a:solidFill>
              <a:cs typeface="Arial" pitchFamily="34" charset="0"/>
            </a:endParaRPr>
          </a:p>
        </p:txBody>
      </p:sp>
    </p:spTree>
    <p:extLst>
      <p:ext uri="{BB962C8B-B14F-4D97-AF65-F5344CB8AC3E}">
        <p14:creationId xmlns:p14="http://schemas.microsoft.com/office/powerpoint/2010/main" val="15600730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
          <p:cNvSpPr>
            <a:spLocks noChangeArrowheads="1"/>
          </p:cNvSpPr>
          <p:nvPr/>
        </p:nvSpPr>
        <p:spPr bwMode="auto">
          <a:xfrm>
            <a:off x="428596" y="0"/>
            <a:ext cx="8715404" cy="1938992"/>
          </a:xfrm>
          <a:prstGeom prst="rect">
            <a:avLst/>
          </a:prstGeom>
          <a:noFill/>
          <a:ln w="9525">
            <a:noFill/>
            <a:miter lim="800000"/>
            <a:headEnd/>
            <a:tailEnd/>
          </a:ln>
        </p:spPr>
        <p:txBody>
          <a:bodyPr wrap="square">
            <a:spAutoFit/>
          </a:bodyPr>
          <a:lstStyle/>
          <a:p>
            <a:pPr algn="ctr"/>
            <a:r>
              <a:rPr lang="ru-RU" sz="2400" b="1" i="1" dirty="0" smtClean="0">
                <a:solidFill>
                  <a:prstClr val="black"/>
                </a:solidFill>
              </a:rPr>
              <a:t>Для получения пользы для здоровья нужно заниматься умеренной физической активностью </a:t>
            </a:r>
            <a:r>
              <a:rPr lang="ru-RU" sz="2400" b="1" i="1" dirty="0" smtClean="0">
                <a:solidFill>
                  <a:srgbClr val="C0504D"/>
                </a:solidFill>
              </a:rPr>
              <a:t>не менее 2 часов 30 мин </a:t>
            </a:r>
            <a:r>
              <a:rPr lang="ru-RU" sz="2400" b="1" i="1" dirty="0" smtClean="0">
                <a:solidFill>
                  <a:prstClr val="black"/>
                </a:solidFill>
              </a:rPr>
              <a:t>в неделю или интенсивной физической активностью </a:t>
            </a:r>
            <a:r>
              <a:rPr lang="ru-RU" sz="2400" b="1" i="1" dirty="0" smtClean="0">
                <a:solidFill>
                  <a:srgbClr val="C0504D"/>
                </a:solidFill>
              </a:rPr>
              <a:t>не менее 1 часа 15 минут</a:t>
            </a:r>
            <a:r>
              <a:rPr lang="ru-RU" sz="2400" b="1" i="1" dirty="0" smtClean="0">
                <a:solidFill>
                  <a:prstClr val="black"/>
                </a:solidFill>
              </a:rPr>
              <a:t> в неделю; возможны также сочетания</a:t>
            </a:r>
            <a:endParaRPr lang="ru-RU" sz="2400" b="1" i="1" dirty="0">
              <a:solidFill>
                <a:prstClr val="black"/>
              </a:solidFill>
            </a:endParaRPr>
          </a:p>
        </p:txBody>
      </p:sp>
      <p:sp>
        <p:nvSpPr>
          <p:cNvPr id="6" name="Rectangle 4"/>
          <p:cNvSpPr>
            <a:spLocks noChangeArrowheads="1"/>
          </p:cNvSpPr>
          <p:nvPr/>
        </p:nvSpPr>
        <p:spPr bwMode="auto">
          <a:xfrm>
            <a:off x="3995936" y="2050390"/>
            <a:ext cx="4864596" cy="3754874"/>
          </a:xfrm>
          <a:prstGeom prst="rect">
            <a:avLst/>
          </a:prstGeom>
          <a:noFill/>
          <a:ln w="9525">
            <a:noFill/>
            <a:miter lim="800000"/>
            <a:headEnd/>
            <a:tailEnd/>
          </a:ln>
        </p:spPr>
        <p:txBody>
          <a:bodyPr wrap="square" anchor="ctr">
            <a:spAutoFit/>
          </a:bodyPr>
          <a:lstStyle/>
          <a:p>
            <a:r>
              <a:rPr lang="ru-RU" b="1" dirty="0" smtClean="0">
                <a:solidFill>
                  <a:prstClr val="black"/>
                </a:solidFill>
              </a:rPr>
              <a:t>Примеры умеренной активности</a:t>
            </a:r>
            <a:r>
              <a:rPr lang="ru-RU" dirty="0" smtClean="0">
                <a:solidFill>
                  <a:prstClr val="black"/>
                </a:solidFill>
              </a:rPr>
              <a:t> </a:t>
            </a:r>
          </a:p>
          <a:p>
            <a:pPr>
              <a:buFont typeface="Arial" charset="0"/>
              <a:buChar char="•"/>
            </a:pPr>
            <a:r>
              <a:rPr lang="ru-RU" sz="2000" dirty="0" smtClean="0">
                <a:solidFill>
                  <a:prstClr val="black"/>
                </a:solidFill>
              </a:rPr>
              <a:t> пеший туризм</a:t>
            </a:r>
          </a:p>
          <a:p>
            <a:pPr>
              <a:buFont typeface="Arial" charset="0"/>
              <a:buChar char="•"/>
            </a:pPr>
            <a:r>
              <a:rPr lang="ru-RU" sz="2000" dirty="0" smtClean="0">
                <a:solidFill>
                  <a:prstClr val="black"/>
                </a:solidFill>
              </a:rPr>
              <a:t> быстрая прогулка </a:t>
            </a:r>
            <a:endParaRPr lang="ru-RU" sz="2000" dirty="0">
              <a:solidFill>
                <a:prstClr val="black"/>
              </a:solidFill>
            </a:endParaRPr>
          </a:p>
          <a:p>
            <a:pPr>
              <a:buFont typeface="Arial" charset="0"/>
              <a:buChar char="•"/>
            </a:pPr>
            <a:r>
              <a:rPr lang="ru-RU" sz="2000" dirty="0" smtClean="0">
                <a:solidFill>
                  <a:prstClr val="black"/>
                </a:solidFill>
              </a:rPr>
              <a:t> катание </a:t>
            </a:r>
            <a:r>
              <a:rPr lang="ru-RU" sz="2000" dirty="0">
                <a:solidFill>
                  <a:prstClr val="black"/>
                </a:solidFill>
              </a:rPr>
              <a:t>на коньках </a:t>
            </a:r>
          </a:p>
          <a:p>
            <a:pPr>
              <a:buFont typeface="Arial" charset="0"/>
              <a:buChar char="•"/>
            </a:pPr>
            <a:r>
              <a:rPr lang="ru-RU" sz="2000" dirty="0">
                <a:solidFill>
                  <a:prstClr val="black"/>
                </a:solidFill>
              </a:rPr>
              <a:t> езда на велосипеде</a:t>
            </a:r>
          </a:p>
          <a:p>
            <a:pPr>
              <a:buFont typeface="Arial" charset="0"/>
              <a:buChar char="•"/>
            </a:pPr>
            <a:r>
              <a:rPr lang="ru-RU" sz="2000" dirty="0">
                <a:solidFill>
                  <a:prstClr val="black"/>
                </a:solidFill>
              </a:rPr>
              <a:t> </a:t>
            </a:r>
            <a:r>
              <a:rPr lang="ru-RU" sz="2000" dirty="0" smtClean="0">
                <a:solidFill>
                  <a:prstClr val="black"/>
                </a:solidFill>
              </a:rPr>
              <a:t>танцы </a:t>
            </a:r>
            <a:endParaRPr lang="ru-RU" sz="2000" dirty="0">
              <a:solidFill>
                <a:prstClr val="black"/>
              </a:solidFill>
            </a:endParaRPr>
          </a:p>
          <a:p>
            <a:pPr>
              <a:buFont typeface="Arial" charset="0"/>
              <a:buChar char="•"/>
            </a:pPr>
            <a:r>
              <a:rPr lang="ru-RU" sz="2000" dirty="0">
                <a:solidFill>
                  <a:prstClr val="black"/>
                </a:solidFill>
              </a:rPr>
              <a:t> плавание</a:t>
            </a:r>
          </a:p>
          <a:p>
            <a:pPr>
              <a:buFont typeface="Arial" charset="0"/>
              <a:buChar char="•"/>
            </a:pPr>
            <a:r>
              <a:rPr lang="ru-RU" sz="2000" dirty="0">
                <a:solidFill>
                  <a:prstClr val="black"/>
                </a:solidFill>
              </a:rPr>
              <a:t> лыжный спорт </a:t>
            </a:r>
          </a:p>
          <a:p>
            <a:pPr>
              <a:buFont typeface="Arial" charset="0"/>
              <a:buChar char="•"/>
            </a:pPr>
            <a:r>
              <a:rPr lang="ru-RU" sz="2000" dirty="0">
                <a:solidFill>
                  <a:prstClr val="black"/>
                </a:solidFill>
              </a:rPr>
              <a:t> аэробика </a:t>
            </a:r>
          </a:p>
          <a:p>
            <a:pPr>
              <a:buFont typeface="Arial" charset="0"/>
              <a:buChar char="•"/>
            </a:pPr>
            <a:r>
              <a:rPr lang="ru-RU" sz="2000" dirty="0" smtClean="0">
                <a:solidFill>
                  <a:prstClr val="black"/>
                </a:solidFill>
              </a:rPr>
              <a:t> подъем </a:t>
            </a:r>
            <a:r>
              <a:rPr lang="ru-RU" sz="2000" dirty="0">
                <a:solidFill>
                  <a:prstClr val="black"/>
                </a:solidFill>
              </a:rPr>
              <a:t>по лестнице </a:t>
            </a:r>
          </a:p>
          <a:p>
            <a:pPr>
              <a:buFont typeface="Arial" charset="0"/>
              <a:buChar char="•"/>
            </a:pPr>
            <a:r>
              <a:rPr lang="ru-RU" sz="2000" dirty="0">
                <a:solidFill>
                  <a:prstClr val="black"/>
                </a:solidFill>
              </a:rPr>
              <a:t> работа в </a:t>
            </a:r>
            <a:r>
              <a:rPr lang="ru-RU" sz="2000" dirty="0" smtClean="0">
                <a:solidFill>
                  <a:prstClr val="black"/>
                </a:solidFill>
              </a:rPr>
              <a:t>саду </a:t>
            </a:r>
            <a:endParaRPr lang="ru-RU" sz="2000" dirty="0">
              <a:solidFill>
                <a:prstClr val="black"/>
              </a:solidFill>
            </a:endParaRPr>
          </a:p>
          <a:p>
            <a:pPr>
              <a:buFont typeface="Arial" charset="0"/>
              <a:buChar char="•"/>
            </a:pPr>
            <a:r>
              <a:rPr lang="ru-RU" sz="2000" dirty="0">
                <a:solidFill>
                  <a:prstClr val="black"/>
                </a:solidFill>
              </a:rPr>
              <a:t> активные развлекательные </a:t>
            </a:r>
            <a:r>
              <a:rPr lang="ru-RU" sz="2000" dirty="0" smtClean="0">
                <a:solidFill>
                  <a:prstClr val="black"/>
                </a:solidFill>
              </a:rPr>
              <a:t>занятия</a:t>
            </a:r>
            <a:endParaRPr lang="ru-RU" sz="2000" dirty="0">
              <a:solidFill>
                <a:prstClr val="black"/>
              </a:solidFill>
            </a:endParaRPr>
          </a:p>
        </p:txBody>
      </p:sp>
      <p:sp>
        <p:nvSpPr>
          <p:cNvPr id="12" name="Rectangle 4"/>
          <p:cNvSpPr>
            <a:spLocks noChangeArrowheads="1"/>
          </p:cNvSpPr>
          <p:nvPr/>
        </p:nvSpPr>
        <p:spPr bwMode="auto">
          <a:xfrm>
            <a:off x="0" y="6021288"/>
            <a:ext cx="9144000" cy="144462"/>
          </a:xfrm>
          <a:prstGeom prst="rect">
            <a:avLst/>
          </a:prstGeom>
          <a:solidFill>
            <a:srgbClr val="FF9933"/>
          </a:solidFill>
          <a:ln w="9525">
            <a:noFill/>
            <a:miter lim="800000"/>
            <a:headEnd/>
            <a:tailEnd/>
          </a:ln>
          <a:effectLst/>
        </p:spPr>
        <p:txBody>
          <a:bodyPr wrap="none" anchor="ctr"/>
          <a:lstStyle/>
          <a:p>
            <a:endParaRPr lang="ru-RU">
              <a:solidFill>
                <a:prstClr val="black"/>
              </a:solidFill>
            </a:endParaRPr>
          </a:p>
        </p:txBody>
      </p:sp>
      <p:sp>
        <p:nvSpPr>
          <p:cNvPr id="13" name="Rectangle 3"/>
          <p:cNvSpPr>
            <a:spLocks noChangeArrowheads="1"/>
          </p:cNvSpPr>
          <p:nvPr/>
        </p:nvSpPr>
        <p:spPr bwMode="auto">
          <a:xfrm>
            <a:off x="1" y="6165305"/>
            <a:ext cx="9144000" cy="669786"/>
          </a:xfrm>
          <a:prstGeom prst="rect">
            <a:avLst/>
          </a:prstGeom>
          <a:solidFill>
            <a:srgbClr val="009900"/>
          </a:solidFill>
          <a:ln w="9525">
            <a:solidFill>
              <a:schemeClr val="tx1"/>
            </a:solidFill>
            <a:miter lim="800000"/>
            <a:headEnd/>
            <a:tailEnd/>
          </a:ln>
          <a:effectLst/>
        </p:spPr>
        <p:txBody>
          <a:bodyPr wrap="square" anchor="ctr">
            <a:spAutoFit/>
          </a:bodyPr>
          <a:lstStyle/>
          <a:p>
            <a:pPr algn="ctr"/>
            <a:r>
              <a:rPr lang="en-US" sz="1200" i="1" dirty="0" smtClean="0">
                <a:solidFill>
                  <a:prstClr val="white"/>
                </a:solidFill>
              </a:rPr>
              <a:t>Garber CE, </a:t>
            </a:r>
            <a:r>
              <a:rPr lang="en-US" sz="1200" i="1" dirty="0" err="1" smtClean="0">
                <a:solidFill>
                  <a:prstClr val="white"/>
                </a:solidFill>
              </a:rPr>
              <a:t>Blissmer</a:t>
            </a:r>
            <a:r>
              <a:rPr lang="en-US" sz="1200" i="1" dirty="0" smtClean="0">
                <a:solidFill>
                  <a:prstClr val="white"/>
                </a:solidFill>
              </a:rPr>
              <a:t> B, </a:t>
            </a:r>
            <a:r>
              <a:rPr lang="en-US" sz="1200" i="1" dirty="0" err="1" smtClean="0">
                <a:solidFill>
                  <a:prstClr val="white"/>
                </a:solidFill>
              </a:rPr>
              <a:t>Deschenes</a:t>
            </a:r>
            <a:r>
              <a:rPr lang="en-US" sz="1200" i="1" dirty="0" smtClean="0">
                <a:solidFill>
                  <a:prstClr val="white"/>
                </a:solidFill>
              </a:rPr>
              <a:t> MR, Franklin BA, </a:t>
            </a:r>
            <a:r>
              <a:rPr lang="en-US" sz="1200" i="1" dirty="0" err="1" smtClean="0">
                <a:solidFill>
                  <a:prstClr val="white"/>
                </a:solidFill>
              </a:rPr>
              <a:t>Lamonte</a:t>
            </a:r>
            <a:r>
              <a:rPr lang="en-US" sz="1200" i="1" dirty="0" smtClean="0">
                <a:solidFill>
                  <a:prstClr val="white"/>
                </a:solidFill>
              </a:rPr>
              <a:t> MJ, Lee IM, </a:t>
            </a:r>
            <a:r>
              <a:rPr lang="en-US" sz="1200" i="1" dirty="0" err="1" smtClean="0">
                <a:solidFill>
                  <a:prstClr val="white"/>
                </a:solidFill>
              </a:rPr>
              <a:t>Nieman</a:t>
            </a:r>
            <a:r>
              <a:rPr lang="en-US" sz="1200" i="1" dirty="0" smtClean="0">
                <a:solidFill>
                  <a:prstClr val="white"/>
                </a:solidFill>
              </a:rPr>
              <a:t> DC, Swain DP. American College of Sports Medicine position stand. Quantity and quality of exercise for developing and maintaining </a:t>
            </a:r>
            <a:r>
              <a:rPr lang="en-US" sz="1200" i="1" dirty="0" err="1" smtClean="0">
                <a:solidFill>
                  <a:prstClr val="white"/>
                </a:solidFill>
              </a:rPr>
              <a:t>cardiorespiratory</a:t>
            </a:r>
            <a:r>
              <a:rPr lang="en-US" sz="1200" i="1" dirty="0" smtClean="0">
                <a:solidFill>
                  <a:prstClr val="white"/>
                </a:solidFill>
              </a:rPr>
              <a:t>,</a:t>
            </a:r>
            <a:r>
              <a:rPr lang="ru-RU" sz="1200" i="1" dirty="0" smtClean="0">
                <a:solidFill>
                  <a:prstClr val="white"/>
                </a:solidFill>
              </a:rPr>
              <a:t> </a:t>
            </a:r>
            <a:r>
              <a:rPr lang="en-US" sz="1200" i="1" dirty="0" smtClean="0">
                <a:solidFill>
                  <a:prstClr val="white"/>
                </a:solidFill>
              </a:rPr>
              <a:t>musculoskeletal, and </a:t>
            </a:r>
            <a:r>
              <a:rPr lang="en-US" sz="1200" i="1" dirty="0" err="1" smtClean="0">
                <a:solidFill>
                  <a:prstClr val="white"/>
                </a:solidFill>
              </a:rPr>
              <a:t>neuromotor</a:t>
            </a:r>
            <a:r>
              <a:rPr lang="en-US" sz="1200" i="1" dirty="0" smtClean="0">
                <a:solidFill>
                  <a:prstClr val="white"/>
                </a:solidFill>
              </a:rPr>
              <a:t> fitness in apparently healthy adults: guidance for prescribing exercise. Med </a:t>
            </a:r>
            <a:r>
              <a:rPr lang="en-US" sz="1200" i="1" dirty="0" err="1" smtClean="0">
                <a:solidFill>
                  <a:prstClr val="white"/>
                </a:solidFill>
              </a:rPr>
              <a:t>Sci</a:t>
            </a:r>
            <a:r>
              <a:rPr lang="en-US" sz="1200" i="1" dirty="0" smtClean="0">
                <a:solidFill>
                  <a:prstClr val="white"/>
                </a:solidFill>
              </a:rPr>
              <a:t> Sports </a:t>
            </a:r>
            <a:r>
              <a:rPr lang="en-US" sz="1200" i="1" dirty="0" err="1" smtClean="0">
                <a:solidFill>
                  <a:prstClr val="white"/>
                </a:solidFill>
              </a:rPr>
              <a:t>Exerc</a:t>
            </a:r>
            <a:r>
              <a:rPr lang="en-US" sz="1200" i="1" dirty="0" smtClean="0">
                <a:solidFill>
                  <a:prstClr val="white"/>
                </a:solidFill>
              </a:rPr>
              <a:t> 2011;43:1334–1359.</a:t>
            </a:r>
            <a:endParaRPr lang="ru-RU" sz="1200" i="1" dirty="0">
              <a:solidFill>
                <a:prstClr val="white"/>
              </a:solidFill>
            </a:endParaRPr>
          </a:p>
        </p:txBody>
      </p:sp>
      <p:pic>
        <p:nvPicPr>
          <p:cNvPr id="8" name="Picture 5"/>
          <p:cNvPicPr>
            <a:picLocks noChangeAspect="1" noChangeArrowheads="1"/>
          </p:cNvPicPr>
          <p:nvPr/>
        </p:nvPicPr>
        <p:blipFill>
          <a:blip r:embed="rId2" cstate="print"/>
          <a:srcRect/>
          <a:stretch>
            <a:fillRect/>
          </a:stretch>
        </p:blipFill>
        <p:spPr bwMode="auto">
          <a:xfrm>
            <a:off x="683568" y="2996952"/>
            <a:ext cx="3039198" cy="1149785"/>
          </a:xfrm>
          <a:prstGeom prst="rect">
            <a:avLst/>
          </a:prstGeom>
          <a:noFill/>
          <a:ln w="9525">
            <a:noFill/>
            <a:miter lim="800000"/>
            <a:headEnd/>
            <a:tailEnd/>
          </a:ln>
        </p:spPr>
      </p:pic>
    </p:spTree>
    <p:extLst>
      <p:ext uri="{BB962C8B-B14F-4D97-AF65-F5344CB8AC3E}">
        <p14:creationId xmlns:p14="http://schemas.microsoft.com/office/powerpoint/2010/main" val="3689402433"/>
      </p:ext>
    </p:extLst>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179512" y="188913"/>
            <a:ext cx="8568952" cy="461665"/>
          </a:xfrm>
          <a:prstGeom prst="rect">
            <a:avLst/>
          </a:prstGeom>
          <a:noFill/>
          <a:ln w="12700">
            <a:noFill/>
            <a:miter lim="800000"/>
            <a:headEnd type="none" w="sm" len="sm"/>
            <a:tailEnd type="none" w="sm" len="sm"/>
          </a:ln>
          <a:effectLst/>
        </p:spPr>
        <p:txBody>
          <a:bodyPr wrap="square">
            <a:spAutoFit/>
          </a:bodyPr>
          <a:lstStyle/>
          <a:p>
            <a:pPr eaLnBrk="0" hangingPunct="0"/>
            <a:r>
              <a:rPr lang="ru-RU" sz="2400" b="1" dirty="0" smtClean="0">
                <a:solidFill>
                  <a:srgbClr val="C00000"/>
                </a:solidFill>
                <a:effectLst>
                  <a:outerShdw blurRad="38100" dist="38100" dir="2700000" algn="tl">
                    <a:srgbClr val="000000">
                      <a:alpha val="43137"/>
                    </a:srgbClr>
                  </a:outerShdw>
                </a:effectLst>
                <a:cs typeface="Arial" charset="0"/>
              </a:rPr>
              <a:t>  Холестерин</a:t>
            </a:r>
            <a:endParaRPr lang="en-US" sz="2400" b="1" dirty="0">
              <a:solidFill>
                <a:srgbClr val="C00000"/>
              </a:solidFill>
              <a:effectLst>
                <a:outerShdw blurRad="38100" dist="38100" dir="2700000" algn="tl">
                  <a:srgbClr val="000000">
                    <a:alpha val="43137"/>
                  </a:srgbClr>
                </a:outerShdw>
              </a:effectLst>
              <a:latin typeface="Times New Roman" pitchFamily="18" charset="0"/>
            </a:endParaRPr>
          </a:p>
        </p:txBody>
      </p:sp>
      <p:sp>
        <p:nvSpPr>
          <p:cNvPr id="14" name="Rectangle 5"/>
          <p:cNvSpPr>
            <a:spLocks noChangeArrowheads="1"/>
          </p:cNvSpPr>
          <p:nvPr/>
        </p:nvSpPr>
        <p:spPr bwMode="auto">
          <a:xfrm>
            <a:off x="2124075" y="6354763"/>
            <a:ext cx="5616575" cy="242887"/>
          </a:xfrm>
          <a:prstGeom prst="rect">
            <a:avLst/>
          </a:prstGeom>
          <a:noFill/>
          <a:ln w="9525">
            <a:noFill/>
            <a:miter lim="800000"/>
            <a:headEnd/>
            <a:tailEnd/>
          </a:ln>
          <a:effectLst/>
        </p:spPr>
        <p:txBody>
          <a:bodyPr wrap="none" anchor="ctr"/>
          <a:lstStyle/>
          <a:p>
            <a:pPr algn="ctr"/>
            <a:r>
              <a:rPr lang="ru-RU" sz="1400" b="1" i="1" dirty="0">
                <a:solidFill>
                  <a:prstClr val="white"/>
                </a:solidFill>
                <a:cs typeface="Arial" pitchFamily="34" charset="0"/>
              </a:rPr>
              <a:t>Федеральный центр здоровья. </a:t>
            </a:r>
            <a:r>
              <a:rPr lang="ru-RU" sz="1400" b="1" i="1" dirty="0" smtClean="0">
                <a:solidFill>
                  <a:prstClr val="white"/>
                </a:solidFill>
                <a:cs typeface="Arial" pitchFamily="34" charset="0"/>
              </a:rPr>
              <a:t>Школа коррекции избыточной  массы тела и ожирения , </a:t>
            </a:r>
            <a:r>
              <a:rPr lang="ru-RU" sz="1400" b="1" i="1" dirty="0">
                <a:solidFill>
                  <a:prstClr val="white"/>
                </a:solidFill>
                <a:cs typeface="Arial" pitchFamily="34" charset="0"/>
              </a:rPr>
              <a:t>Москва </a:t>
            </a:r>
            <a:r>
              <a:rPr lang="ru-RU" sz="1400" b="1" i="1" dirty="0" smtClean="0">
                <a:solidFill>
                  <a:prstClr val="white"/>
                </a:solidFill>
                <a:cs typeface="Arial" pitchFamily="34" charset="0"/>
              </a:rPr>
              <a:t>2014</a:t>
            </a:r>
            <a:endParaRPr lang="ru-RU" sz="1400" b="1" i="1" dirty="0">
              <a:solidFill>
                <a:prstClr val="white"/>
              </a:solidFill>
              <a:cs typeface="Arial" pitchFamily="34" charset="0"/>
            </a:endParaRPr>
          </a:p>
        </p:txBody>
      </p:sp>
      <p:sp>
        <p:nvSpPr>
          <p:cNvPr id="16" name="Прямоугольник 15"/>
          <p:cNvSpPr/>
          <p:nvPr/>
        </p:nvSpPr>
        <p:spPr>
          <a:xfrm>
            <a:off x="323528" y="620688"/>
            <a:ext cx="8820472" cy="923330"/>
          </a:xfrm>
          <a:prstGeom prst="rect">
            <a:avLst/>
          </a:prstGeom>
        </p:spPr>
        <p:txBody>
          <a:bodyPr wrap="square">
            <a:spAutoFit/>
          </a:bodyPr>
          <a:lstStyle/>
          <a:p>
            <a:r>
              <a:rPr lang="ru-RU" dirty="0" smtClean="0">
                <a:solidFill>
                  <a:prstClr val="black"/>
                </a:solidFill>
              </a:rPr>
              <a:t>Это жироподобное вещество, которое выполняет в организме функцию своего рода строительного материала. Холестерин содержится в мембранах всех клеток нашего организма, из него синтезируются желчные кислоты и многие гормоны. </a:t>
            </a:r>
            <a:endParaRPr lang="ru-RU" dirty="0">
              <a:solidFill>
                <a:prstClr val="black"/>
              </a:solidFill>
            </a:endParaRPr>
          </a:p>
        </p:txBody>
      </p:sp>
      <p:sp>
        <p:nvSpPr>
          <p:cNvPr id="17" name="Text Box 7"/>
          <p:cNvSpPr txBox="1">
            <a:spLocks noChangeArrowheads="1"/>
          </p:cNvSpPr>
          <p:nvPr/>
        </p:nvSpPr>
        <p:spPr bwMode="auto">
          <a:xfrm>
            <a:off x="251520" y="1527175"/>
            <a:ext cx="3456384" cy="461665"/>
          </a:xfrm>
          <a:prstGeom prst="rect">
            <a:avLst/>
          </a:prstGeom>
          <a:noFill/>
          <a:ln w="12700">
            <a:noFill/>
            <a:miter lim="800000"/>
            <a:headEnd type="none" w="sm" len="sm"/>
            <a:tailEnd type="none" w="sm" len="sm"/>
          </a:ln>
          <a:effectLst/>
        </p:spPr>
        <p:txBody>
          <a:bodyPr wrap="square">
            <a:spAutoFit/>
          </a:bodyPr>
          <a:lstStyle/>
          <a:p>
            <a:pPr eaLnBrk="0" hangingPunct="0"/>
            <a:r>
              <a:rPr lang="ru-RU" sz="2400" b="1" dirty="0" smtClean="0">
                <a:solidFill>
                  <a:srgbClr val="C00000"/>
                </a:solidFill>
                <a:effectLst>
                  <a:outerShdw blurRad="38100" dist="38100" dir="2700000" algn="tl">
                    <a:srgbClr val="000000">
                      <a:alpha val="43137"/>
                    </a:srgbClr>
                  </a:outerShdw>
                </a:effectLst>
                <a:cs typeface="Arial" charset="0"/>
              </a:rPr>
              <a:t>Откуда он берется?</a:t>
            </a:r>
            <a:endParaRPr lang="en-US" sz="2400" b="1" dirty="0">
              <a:solidFill>
                <a:srgbClr val="C00000"/>
              </a:solidFill>
              <a:effectLst>
                <a:outerShdw blurRad="38100" dist="38100" dir="2700000" algn="tl">
                  <a:srgbClr val="000000">
                    <a:alpha val="43137"/>
                  </a:srgbClr>
                </a:outerShdw>
              </a:effectLst>
              <a:latin typeface="Times New Roman" pitchFamily="18" charset="0"/>
            </a:endParaRPr>
          </a:p>
        </p:txBody>
      </p:sp>
      <p:sp>
        <p:nvSpPr>
          <p:cNvPr id="18" name="Прямоугольник 17"/>
          <p:cNvSpPr/>
          <p:nvPr/>
        </p:nvSpPr>
        <p:spPr>
          <a:xfrm>
            <a:off x="323528" y="2023680"/>
            <a:ext cx="4320480" cy="923330"/>
          </a:xfrm>
          <a:prstGeom prst="rect">
            <a:avLst/>
          </a:prstGeom>
        </p:spPr>
        <p:txBody>
          <a:bodyPr wrap="square">
            <a:spAutoFit/>
          </a:bodyPr>
          <a:lstStyle/>
          <a:p>
            <a:r>
              <a:rPr lang="ru-RU" dirty="0" smtClean="0">
                <a:solidFill>
                  <a:prstClr val="black"/>
                </a:solidFill>
              </a:rPr>
              <a:t>Холестерин синтезируется в печени. Некоторое количество холестерина  мы получаем с пищей. </a:t>
            </a:r>
            <a:endParaRPr lang="ru-RU" dirty="0">
              <a:solidFill>
                <a:prstClr val="black"/>
              </a:solidFill>
            </a:endParaRPr>
          </a:p>
        </p:txBody>
      </p:sp>
      <p:pic>
        <p:nvPicPr>
          <p:cNvPr id="50180" name="Picture 4"/>
          <p:cNvPicPr>
            <a:picLocks noChangeAspect="1" noChangeArrowheads="1"/>
          </p:cNvPicPr>
          <p:nvPr/>
        </p:nvPicPr>
        <p:blipFill>
          <a:blip r:embed="rId2" cstate="print"/>
          <a:srcRect/>
          <a:stretch>
            <a:fillRect/>
          </a:stretch>
        </p:blipFill>
        <p:spPr bwMode="auto">
          <a:xfrm>
            <a:off x="4254555" y="1509514"/>
            <a:ext cx="4709933" cy="2207518"/>
          </a:xfrm>
          <a:prstGeom prst="rect">
            <a:avLst/>
          </a:prstGeom>
          <a:noFill/>
          <a:ln w="9525">
            <a:noFill/>
            <a:miter lim="800000"/>
            <a:headEnd/>
            <a:tailEnd/>
          </a:ln>
        </p:spPr>
      </p:pic>
      <p:sp>
        <p:nvSpPr>
          <p:cNvPr id="22" name="TextBox 21"/>
          <p:cNvSpPr txBox="1"/>
          <p:nvPr/>
        </p:nvSpPr>
        <p:spPr>
          <a:xfrm>
            <a:off x="2124075" y="3918600"/>
            <a:ext cx="6840760" cy="2585323"/>
          </a:xfrm>
          <a:prstGeom prst="rect">
            <a:avLst/>
          </a:prstGeom>
          <a:noFill/>
        </p:spPr>
        <p:txBody>
          <a:bodyPr wrap="square" rtlCol="0">
            <a:spAutoFit/>
          </a:bodyPr>
          <a:lstStyle/>
          <a:p>
            <a:r>
              <a:rPr lang="ru-RU" dirty="0" smtClean="0">
                <a:solidFill>
                  <a:prstClr val="black"/>
                </a:solidFill>
              </a:rPr>
              <a:t>Холестерин в </a:t>
            </a:r>
            <a:r>
              <a:rPr lang="ru-RU" b="1" dirty="0" err="1" smtClean="0">
                <a:solidFill>
                  <a:srgbClr val="C00000"/>
                </a:solidFill>
              </a:rPr>
              <a:t>липопротеинах</a:t>
            </a:r>
            <a:r>
              <a:rPr lang="ru-RU" b="1" dirty="0" smtClean="0">
                <a:solidFill>
                  <a:srgbClr val="C00000"/>
                </a:solidFill>
              </a:rPr>
              <a:t> низкой плотности (ЛНП)  </a:t>
            </a:r>
            <a:r>
              <a:rPr lang="ru-RU" dirty="0" smtClean="0">
                <a:solidFill>
                  <a:prstClr val="black"/>
                </a:solidFill>
              </a:rPr>
              <a:t>называют «плохим холестерином»,  поскольку его избыточное количество  может откладываться внутри артериальной стенки, образуя атеросклеротические бляшки, что может привести к инфаркту миокарда и инсульту.</a:t>
            </a:r>
            <a:br>
              <a:rPr lang="ru-RU" dirty="0" smtClean="0">
                <a:solidFill>
                  <a:prstClr val="black"/>
                </a:solidFill>
              </a:rPr>
            </a:br>
            <a:r>
              <a:rPr lang="ru-RU" dirty="0" smtClean="0">
                <a:solidFill>
                  <a:prstClr val="black"/>
                </a:solidFill>
              </a:rPr>
              <a:t>Холестерин в </a:t>
            </a:r>
            <a:r>
              <a:rPr lang="ru-RU" b="1" dirty="0" err="1" smtClean="0">
                <a:solidFill>
                  <a:srgbClr val="00B050"/>
                </a:solidFill>
              </a:rPr>
              <a:t>липопротеинах</a:t>
            </a:r>
            <a:r>
              <a:rPr lang="ru-RU" b="1" dirty="0" smtClean="0">
                <a:solidFill>
                  <a:srgbClr val="00B050"/>
                </a:solidFill>
              </a:rPr>
              <a:t> высокой плотности (ЛВП)</a:t>
            </a:r>
            <a:r>
              <a:rPr lang="ru-RU" dirty="0" smtClean="0">
                <a:solidFill>
                  <a:srgbClr val="00B050"/>
                </a:solidFill>
              </a:rPr>
              <a:t> </a:t>
            </a:r>
            <a:r>
              <a:rPr lang="ru-RU" dirty="0" smtClean="0">
                <a:solidFill>
                  <a:prstClr val="black"/>
                </a:solidFill>
              </a:rPr>
              <a:t>называют «хорошим» холестерином,  поскольку эти </a:t>
            </a:r>
            <a:r>
              <a:rPr lang="ru-RU" dirty="0" err="1" smtClean="0">
                <a:solidFill>
                  <a:prstClr val="black"/>
                </a:solidFill>
              </a:rPr>
              <a:t>липопротеины</a:t>
            </a:r>
            <a:r>
              <a:rPr lang="ru-RU" dirty="0" smtClean="0">
                <a:solidFill>
                  <a:prstClr val="black"/>
                </a:solidFill>
              </a:rPr>
              <a:t> уносят холестерин из артерий и, таким образом, участвуют в защите от инфаркта и инсульта. </a:t>
            </a:r>
            <a:endParaRPr lang="ru-RU" dirty="0">
              <a:solidFill>
                <a:prstClr val="black"/>
              </a:solidFill>
            </a:endParaRPr>
          </a:p>
        </p:txBody>
      </p:sp>
      <p:pic>
        <p:nvPicPr>
          <p:cNvPr id="24" name="Picture 8"/>
          <p:cNvPicPr>
            <a:picLocks noChangeAspect="1" noChangeArrowheads="1"/>
          </p:cNvPicPr>
          <p:nvPr/>
        </p:nvPicPr>
        <p:blipFill>
          <a:blip r:embed="rId3" cstate="print"/>
          <a:srcRect/>
          <a:stretch>
            <a:fillRect/>
          </a:stretch>
        </p:blipFill>
        <p:spPr bwMode="auto">
          <a:xfrm>
            <a:off x="101800" y="4028197"/>
            <a:ext cx="2039804" cy="1700808"/>
          </a:xfrm>
          <a:prstGeom prst="rect">
            <a:avLst/>
          </a:prstGeom>
          <a:noFill/>
        </p:spPr>
      </p:pic>
      <p:sp>
        <p:nvSpPr>
          <p:cNvPr id="25" name="Прямоугольник 24"/>
          <p:cNvSpPr/>
          <p:nvPr/>
        </p:nvSpPr>
        <p:spPr>
          <a:xfrm>
            <a:off x="395536" y="3549268"/>
            <a:ext cx="8496944" cy="369332"/>
          </a:xfrm>
          <a:prstGeom prst="rect">
            <a:avLst/>
          </a:prstGeom>
        </p:spPr>
        <p:txBody>
          <a:bodyPr wrap="square">
            <a:spAutoFit/>
          </a:bodyPr>
          <a:lstStyle/>
          <a:p>
            <a:r>
              <a:rPr lang="ru-RU" b="1" dirty="0" smtClean="0">
                <a:solidFill>
                  <a:srgbClr val="C00000"/>
                </a:solidFill>
                <a:effectLst>
                  <a:outerShdw blurRad="38100" dist="38100" dir="2700000" algn="tl">
                    <a:srgbClr val="000000">
                      <a:alpha val="43137"/>
                    </a:srgbClr>
                  </a:outerShdw>
                </a:effectLst>
              </a:rPr>
              <a:t>Холестерин </a:t>
            </a:r>
            <a:r>
              <a:rPr lang="ru-RU" dirty="0" smtClean="0">
                <a:solidFill>
                  <a:prstClr val="black"/>
                </a:solidFill>
              </a:rPr>
              <a:t>переносится с кровью в виде комплексов с белками – </a:t>
            </a:r>
            <a:r>
              <a:rPr lang="ru-RU" b="1" dirty="0" smtClean="0">
                <a:solidFill>
                  <a:srgbClr val="C00000"/>
                </a:solidFill>
              </a:rPr>
              <a:t>липопротеинов </a:t>
            </a:r>
          </a:p>
        </p:txBody>
      </p:sp>
    </p:spTree>
    <p:extLst>
      <p:ext uri="{BB962C8B-B14F-4D97-AF65-F5344CB8AC3E}">
        <p14:creationId xmlns:p14="http://schemas.microsoft.com/office/powerpoint/2010/main" val="699689333"/>
      </p:ext>
    </p:extLst>
  </p:cSld>
  <p:clrMapOvr>
    <a:masterClrMapping/>
  </p:clrMapOvr>
  <p:transition>
    <p:blind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3132138" y="2286000"/>
            <a:ext cx="28082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ru-RU" altLang="ru-RU" sz="3200" b="1">
                <a:solidFill>
                  <a:srgbClr val="FF0000"/>
                </a:solidFill>
                <a:cs typeface="Arial" panose="020B0604020202020204" pitchFamily="34" charset="0"/>
              </a:rPr>
              <a:t>Холестерин</a:t>
            </a:r>
            <a:endParaRPr lang="en-US" altLang="ru-RU" sz="3200" b="1">
              <a:solidFill>
                <a:srgbClr val="FF0000"/>
              </a:solidFill>
              <a:latin typeface="Times New Roman" panose="02020603050405020304" pitchFamily="18" charset="0"/>
            </a:endParaRPr>
          </a:p>
        </p:txBody>
      </p:sp>
      <p:sp>
        <p:nvSpPr>
          <p:cNvPr id="108547" name="Text Box 3"/>
          <p:cNvSpPr txBox="1">
            <a:spLocks noChangeArrowheads="1"/>
          </p:cNvSpPr>
          <p:nvPr/>
        </p:nvSpPr>
        <p:spPr bwMode="auto">
          <a:xfrm>
            <a:off x="1201092" y="1556792"/>
            <a:ext cx="1390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ru-RU" altLang="ru-RU" sz="2400" dirty="0">
                <a:cs typeface="Arial" panose="020B0604020202020204" pitchFamily="34" charset="0"/>
              </a:rPr>
              <a:t>Питание</a:t>
            </a:r>
            <a:endParaRPr lang="en-US" altLang="ru-RU" sz="2400" dirty="0">
              <a:cs typeface="Arial" panose="020B0604020202020204" pitchFamily="34" charset="0"/>
            </a:endParaRPr>
          </a:p>
          <a:p>
            <a:pPr algn="l" eaLnBrk="0" hangingPunct="0"/>
            <a:endParaRPr lang="en-US" altLang="ru-RU" sz="2400" dirty="0">
              <a:latin typeface="Times New Roman" panose="02020603050405020304" pitchFamily="18" charset="0"/>
            </a:endParaRPr>
          </a:p>
        </p:txBody>
      </p:sp>
      <p:sp>
        <p:nvSpPr>
          <p:cNvPr id="108548" name="Text Box 4"/>
          <p:cNvSpPr txBox="1">
            <a:spLocks noChangeArrowheads="1"/>
          </p:cNvSpPr>
          <p:nvPr/>
        </p:nvSpPr>
        <p:spPr bwMode="auto">
          <a:xfrm>
            <a:off x="6329363" y="1463675"/>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ru-RU" altLang="ru-RU" sz="2400" dirty="0">
                <a:cs typeface="Arial" panose="020B0604020202020204" pitchFamily="34" charset="0"/>
              </a:rPr>
              <a:t>Синтез в печени</a:t>
            </a:r>
            <a:endParaRPr lang="en-US" altLang="ru-RU" sz="2000" dirty="0">
              <a:cs typeface="Arial" panose="020B0604020202020204" pitchFamily="34" charset="0"/>
            </a:endParaRPr>
          </a:p>
        </p:txBody>
      </p:sp>
      <p:sp>
        <p:nvSpPr>
          <p:cNvPr id="108550" name="AutoShape 6"/>
          <p:cNvSpPr>
            <a:spLocks noChangeArrowheads="1"/>
          </p:cNvSpPr>
          <p:nvPr/>
        </p:nvSpPr>
        <p:spPr bwMode="auto">
          <a:xfrm>
            <a:off x="5562600" y="2209800"/>
            <a:ext cx="1447800" cy="838200"/>
          </a:xfrm>
          <a:prstGeom prst="curvedLeftArrow">
            <a:avLst>
              <a:gd name="adj1" fmla="val 20000"/>
              <a:gd name="adj2" fmla="val 40000"/>
              <a:gd name="adj3" fmla="val 57576"/>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ru-RU" altLang="ru-RU" sz="2400">
              <a:latin typeface="Times New Roman" panose="02020603050405020304" pitchFamily="18" charset="0"/>
            </a:endParaRPr>
          </a:p>
        </p:txBody>
      </p:sp>
      <p:sp>
        <p:nvSpPr>
          <p:cNvPr id="108553" name="Text Box 9"/>
          <p:cNvSpPr txBox="1">
            <a:spLocks noChangeArrowheads="1"/>
          </p:cNvSpPr>
          <p:nvPr/>
        </p:nvSpPr>
        <p:spPr bwMode="auto">
          <a:xfrm>
            <a:off x="1693863" y="5154613"/>
            <a:ext cx="1582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ru-RU" sz="3200"/>
              <a:t>15</a:t>
            </a:r>
            <a:r>
              <a:rPr lang="ru-RU" altLang="ru-RU" sz="3200"/>
              <a:t>-20</a:t>
            </a:r>
            <a:r>
              <a:rPr lang="en-US" altLang="ru-RU" sz="3200"/>
              <a:t>%</a:t>
            </a:r>
          </a:p>
        </p:txBody>
      </p:sp>
      <p:sp>
        <p:nvSpPr>
          <p:cNvPr id="108554" name="Text Box 10"/>
          <p:cNvSpPr txBox="1">
            <a:spLocks noChangeArrowheads="1"/>
          </p:cNvSpPr>
          <p:nvPr/>
        </p:nvSpPr>
        <p:spPr bwMode="auto">
          <a:xfrm>
            <a:off x="5775325" y="5081588"/>
            <a:ext cx="15827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ru-RU" altLang="ru-RU" sz="3200"/>
              <a:t>80-8</a:t>
            </a:r>
            <a:r>
              <a:rPr lang="en-US" altLang="ru-RU" sz="3200"/>
              <a:t>5%</a:t>
            </a:r>
          </a:p>
        </p:txBody>
      </p:sp>
      <p:pic>
        <p:nvPicPr>
          <p:cNvPr id="10855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3141663"/>
            <a:ext cx="2879725" cy="189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049588"/>
            <a:ext cx="2592388" cy="2119312"/>
          </a:xfrm>
          <a:prstGeom prst="rect">
            <a:avLst/>
          </a:prstGeom>
          <a:noFill/>
          <a:extLst>
            <a:ext uri="{909E8E84-426E-40DD-AFC4-6F175D3DCCD1}">
              <a14:hiddenFill xmlns:a14="http://schemas.microsoft.com/office/drawing/2010/main">
                <a:solidFill>
                  <a:srgbClr val="FFFFFF"/>
                </a:solidFill>
              </a14:hiddenFill>
            </a:ext>
          </a:extLst>
        </p:spPr>
      </p:pic>
      <p:sp>
        <p:nvSpPr>
          <p:cNvPr id="108549" name="AutoShape 5"/>
          <p:cNvSpPr>
            <a:spLocks noChangeArrowheads="1"/>
          </p:cNvSpPr>
          <p:nvPr/>
        </p:nvSpPr>
        <p:spPr bwMode="auto">
          <a:xfrm>
            <a:off x="1676400" y="2133600"/>
            <a:ext cx="1524000" cy="990600"/>
          </a:xfrm>
          <a:prstGeom prst="curvedRightArrow">
            <a:avLst>
              <a:gd name="adj1" fmla="val 20000"/>
              <a:gd name="adj2" fmla="val 40000"/>
              <a:gd name="adj3" fmla="val 51282"/>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 name="Rectangle 3"/>
          <p:cNvSpPr>
            <a:spLocks noChangeArrowheads="1"/>
          </p:cNvSpPr>
          <p:nvPr/>
        </p:nvSpPr>
        <p:spPr bwMode="auto">
          <a:xfrm>
            <a:off x="0" y="6148300"/>
            <a:ext cx="9144000" cy="692150"/>
          </a:xfrm>
          <a:prstGeom prst="rect">
            <a:avLst/>
          </a:prstGeom>
          <a:solidFill>
            <a:srgbClr val="009900"/>
          </a:solidFill>
          <a:ln w="9525">
            <a:solidFill>
              <a:schemeClr val="tx1"/>
            </a:solidFill>
            <a:miter lim="800000"/>
            <a:headEnd/>
            <a:tailEnd/>
          </a:ln>
          <a:effectLst/>
        </p:spPr>
        <p:txBody>
          <a:bodyPr wrap="none" anchor="ctr"/>
          <a:lstStyle/>
          <a:p>
            <a:pPr algn="r"/>
            <a:r>
              <a:rPr lang="ru-RU" sz="1600" b="1" dirty="0">
                <a:solidFill>
                  <a:schemeClr val="bg1"/>
                </a:solidFill>
                <a:cs typeface="Arial" pitchFamily="34" charset="0"/>
              </a:rPr>
              <a:t>Европейские рекомендации по профилактике  сердечно-сосудистых </a:t>
            </a:r>
          </a:p>
          <a:p>
            <a:pPr algn="r"/>
            <a:r>
              <a:rPr lang="ru-RU" sz="1600" b="1" dirty="0">
                <a:solidFill>
                  <a:schemeClr val="bg1"/>
                </a:solidFill>
                <a:cs typeface="Arial" pitchFamily="34" charset="0"/>
              </a:rPr>
              <a:t>заболеваний в клинической  практике</a:t>
            </a:r>
            <a:r>
              <a:rPr lang="en-US" sz="1600" b="1" dirty="0">
                <a:solidFill>
                  <a:schemeClr val="bg1"/>
                </a:solidFill>
                <a:cs typeface="Arial" pitchFamily="34" charset="0"/>
              </a:rPr>
              <a:t> 2016</a:t>
            </a:r>
            <a:endParaRPr lang="ru-RU" sz="1600" b="1" dirty="0">
              <a:solidFill>
                <a:schemeClr val="bg1"/>
              </a:solidFill>
              <a:cs typeface="Arial" pitchFamily="34" charset="0"/>
            </a:endParaRPr>
          </a:p>
          <a:p>
            <a:pPr algn="r"/>
            <a:r>
              <a:rPr lang="ru-RU" sz="1600" b="1" dirty="0">
                <a:solidFill>
                  <a:schemeClr val="bg1"/>
                </a:solidFill>
                <a:cs typeface="Arial" pitchFamily="34" charset="0"/>
              </a:rPr>
              <a:t>и Национальные рекомендации «Кардиоваскулярная профилактика 2017»</a:t>
            </a:r>
            <a:endParaRPr lang="ru-RU" sz="1600" dirty="0">
              <a:solidFill>
                <a:schemeClr val="bg1"/>
              </a:solidFill>
            </a:endParaRPr>
          </a:p>
        </p:txBody>
      </p:sp>
      <p:sp>
        <p:nvSpPr>
          <p:cNvPr id="15" name="Rectangle 4"/>
          <p:cNvSpPr>
            <a:spLocks noChangeArrowheads="1"/>
          </p:cNvSpPr>
          <p:nvPr/>
        </p:nvSpPr>
        <p:spPr bwMode="auto">
          <a:xfrm>
            <a:off x="0" y="5994436"/>
            <a:ext cx="9144000" cy="144462"/>
          </a:xfrm>
          <a:prstGeom prst="rect">
            <a:avLst/>
          </a:prstGeom>
          <a:solidFill>
            <a:srgbClr val="FF9933"/>
          </a:solidFill>
          <a:ln w="9525">
            <a:noFill/>
            <a:miter lim="800000"/>
            <a:headEnd/>
            <a:tailEnd/>
          </a:ln>
          <a:effectLst/>
        </p:spPr>
        <p:txBody>
          <a:bodyPr wrap="none" anchor="ctr"/>
          <a:lstStyle/>
          <a:p>
            <a:endParaRPr lang="ru-RU"/>
          </a:p>
        </p:txBody>
      </p:sp>
      <p:sp>
        <p:nvSpPr>
          <p:cNvPr id="18" name="Text Box 7"/>
          <p:cNvSpPr txBox="1">
            <a:spLocks noChangeArrowheads="1"/>
          </p:cNvSpPr>
          <p:nvPr/>
        </p:nvSpPr>
        <p:spPr bwMode="auto">
          <a:xfrm>
            <a:off x="285720" y="188913"/>
            <a:ext cx="8643998" cy="830997"/>
          </a:xfrm>
          <a:prstGeom prst="rect">
            <a:avLst/>
          </a:prstGeom>
          <a:noFill/>
          <a:ln w="12700">
            <a:noFill/>
            <a:miter lim="800000"/>
            <a:headEnd type="none" w="sm" len="sm"/>
            <a:tailEnd type="none" w="sm" len="sm"/>
          </a:ln>
          <a:effectLst/>
        </p:spPr>
        <p:txBody>
          <a:bodyPr wrap="square">
            <a:spAutoFit/>
          </a:bodyPr>
          <a:lstStyle/>
          <a:p>
            <a:pPr algn="ctr" eaLnBrk="0" hangingPunct="0"/>
            <a:r>
              <a:rPr lang="ru-RU" sz="2400" b="1" dirty="0" smtClean="0">
                <a:solidFill>
                  <a:srgbClr val="006600"/>
                </a:solidFill>
              </a:rPr>
              <a:t>Важнейший фактор риска инфаркта миокарда – повышенный уровень «плохого» холестерина  (ХС ЛНП)</a:t>
            </a:r>
          </a:p>
        </p:txBody>
      </p:sp>
    </p:spTree>
    <p:extLst>
      <p:ext uri="{BB962C8B-B14F-4D97-AF65-F5344CB8AC3E}">
        <p14:creationId xmlns:p14="http://schemas.microsoft.com/office/powerpoint/2010/main" val="4258431068"/>
      </p:ext>
    </p:extLst>
  </p:cSld>
  <p:clrMapOvr>
    <a:masterClrMapping/>
  </p:clrMapOvr>
  <p:transition>
    <p:blinds/>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37303" y="105343"/>
            <a:ext cx="871296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2800" b="1" dirty="0" smtClean="0">
                <a:solidFill>
                  <a:srgbClr val="006600"/>
                </a:solidFill>
                <a:ea typeface="Calibri" pitchFamily="34" charset="0"/>
                <a:cs typeface="Times New Roman" pitchFamily="18" charset="0"/>
              </a:rPr>
              <a:t>Каковы нормы содержания холестерина в крови согласно последним рекомендациям? </a:t>
            </a:r>
            <a:endParaRPr lang="ru-RU" sz="2800" b="1" dirty="0" smtClean="0">
              <a:solidFill>
                <a:srgbClr val="006600"/>
              </a:solidFill>
              <a:latin typeface="Arial" pitchFamily="34" charset="0"/>
              <a:cs typeface="Arial" pitchFamily="34" charset="0"/>
            </a:endParaRPr>
          </a:p>
        </p:txBody>
      </p:sp>
      <p:sp>
        <p:nvSpPr>
          <p:cNvPr id="45059" name="AutoShape 3" descr="Картинки по запросу blood lipi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45061" name="AutoShape 5" descr="Картинки по запросу blood lipi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2" name="Прямоугольник 11"/>
          <p:cNvSpPr/>
          <p:nvPr/>
        </p:nvSpPr>
        <p:spPr>
          <a:xfrm>
            <a:off x="139313" y="1340768"/>
            <a:ext cx="8537141" cy="3416320"/>
          </a:xfrm>
          <a:prstGeom prst="rect">
            <a:avLst/>
          </a:prstGeom>
        </p:spPr>
        <p:txBody>
          <a:bodyPr wrap="square">
            <a:spAutoFit/>
          </a:bodyPr>
          <a:lstStyle/>
          <a:p>
            <a:pPr marL="457200" indent="-457200" eaLnBrk="0" fontAlgn="base" hangingPunct="0">
              <a:spcBef>
                <a:spcPct val="0"/>
              </a:spcBef>
              <a:spcAft>
                <a:spcPct val="0"/>
              </a:spcAft>
              <a:buClr>
                <a:srgbClr val="FF0000"/>
              </a:buClr>
              <a:buFont typeface="+mj-lt"/>
              <a:buAutoNum type="arabicPeriod"/>
            </a:pPr>
            <a:r>
              <a:rPr lang="ru-RU" sz="2400" b="1" dirty="0" smtClean="0">
                <a:solidFill>
                  <a:prstClr val="black"/>
                </a:solidFill>
                <a:ea typeface="Calibri" pitchFamily="34" charset="0"/>
                <a:cs typeface="Times New Roman" pitchFamily="18" charset="0"/>
              </a:rPr>
              <a:t>Общий холестерин менее 5 </a:t>
            </a:r>
            <a:r>
              <a:rPr lang="ru-RU" sz="2400" b="1" dirty="0" err="1" smtClean="0">
                <a:solidFill>
                  <a:prstClr val="black"/>
                </a:solidFill>
                <a:ea typeface="Calibri" pitchFamily="34" charset="0"/>
                <a:cs typeface="Times New Roman" pitchFamily="18" charset="0"/>
              </a:rPr>
              <a:t>ммоль</a:t>
            </a:r>
            <a:r>
              <a:rPr lang="en-US" sz="2400" b="1" dirty="0" smtClean="0">
                <a:solidFill>
                  <a:prstClr val="black"/>
                </a:solidFill>
                <a:ea typeface="Calibri" pitchFamily="34" charset="0"/>
                <a:cs typeface="Times New Roman" pitchFamily="18" charset="0"/>
              </a:rPr>
              <a:t>/</a:t>
            </a:r>
            <a:r>
              <a:rPr lang="ru-RU" sz="2400" b="1" dirty="0" smtClean="0">
                <a:solidFill>
                  <a:prstClr val="black"/>
                </a:solidFill>
                <a:ea typeface="Calibri" pitchFamily="34" charset="0"/>
                <a:cs typeface="Times New Roman" pitchFamily="18" charset="0"/>
              </a:rPr>
              <a:t>л для большинства здоровых людей</a:t>
            </a:r>
          </a:p>
          <a:p>
            <a:pPr marL="457200" indent="-457200" eaLnBrk="0" fontAlgn="base" hangingPunct="0">
              <a:spcBef>
                <a:spcPct val="0"/>
              </a:spcBef>
              <a:spcAft>
                <a:spcPct val="0"/>
              </a:spcAft>
              <a:buClr>
                <a:srgbClr val="FF0000"/>
              </a:buClr>
              <a:buFont typeface="+mj-lt"/>
              <a:buAutoNum type="arabicPeriod"/>
            </a:pPr>
            <a:r>
              <a:rPr lang="ru-RU" sz="2400" b="1" dirty="0" smtClean="0">
                <a:solidFill>
                  <a:prstClr val="black"/>
                </a:solidFill>
                <a:cs typeface="Times New Roman" pitchFamily="18" charset="0"/>
              </a:rPr>
              <a:t>Холестерин липопротеинов низкой плотности (ХС ЛНП) </a:t>
            </a:r>
          </a:p>
          <a:p>
            <a:pPr eaLnBrk="0" fontAlgn="base" hangingPunct="0">
              <a:spcBef>
                <a:spcPct val="0"/>
              </a:spcBef>
              <a:spcAft>
                <a:spcPct val="0"/>
              </a:spcAft>
              <a:buClr>
                <a:srgbClr val="FF0000"/>
              </a:buClr>
            </a:pPr>
            <a:r>
              <a:rPr lang="ru-RU" sz="2400" b="1" dirty="0">
                <a:solidFill>
                  <a:prstClr val="black"/>
                </a:solidFill>
                <a:cs typeface="Times New Roman" pitchFamily="18" charset="0"/>
              </a:rPr>
              <a:t> </a:t>
            </a:r>
            <a:r>
              <a:rPr lang="ru-RU" sz="2400" b="1" dirty="0" smtClean="0">
                <a:solidFill>
                  <a:prstClr val="black"/>
                </a:solidFill>
                <a:cs typeface="Times New Roman" pitchFamily="18" charset="0"/>
              </a:rPr>
              <a:t>      </a:t>
            </a:r>
            <a:r>
              <a:rPr lang="en-US" sz="2400" b="1" dirty="0" smtClean="0">
                <a:solidFill>
                  <a:prstClr val="black"/>
                </a:solidFill>
                <a:cs typeface="Times New Roman" pitchFamily="18" charset="0"/>
              </a:rPr>
              <a:t>&lt;</a:t>
            </a:r>
            <a:r>
              <a:rPr lang="ru-RU" sz="2400" b="1" dirty="0" smtClean="0">
                <a:solidFill>
                  <a:prstClr val="black"/>
                </a:solidFill>
                <a:cs typeface="Times New Roman" pitchFamily="18" charset="0"/>
              </a:rPr>
              <a:t> 3 </a:t>
            </a:r>
            <a:r>
              <a:rPr lang="ru-RU" sz="2400" b="1" dirty="0" err="1" smtClean="0">
                <a:solidFill>
                  <a:prstClr val="black"/>
                </a:solidFill>
                <a:cs typeface="Times New Roman" pitchFamily="18" charset="0"/>
              </a:rPr>
              <a:t>ммоль</a:t>
            </a:r>
            <a:r>
              <a:rPr lang="en-US" sz="2400" b="1" dirty="0" smtClean="0">
                <a:solidFill>
                  <a:prstClr val="black"/>
                </a:solidFill>
                <a:cs typeface="Times New Roman" pitchFamily="18" charset="0"/>
              </a:rPr>
              <a:t>/</a:t>
            </a:r>
            <a:r>
              <a:rPr lang="ru-RU" sz="2400" b="1" dirty="0" smtClean="0">
                <a:solidFill>
                  <a:prstClr val="black"/>
                </a:solidFill>
                <a:cs typeface="Times New Roman" pitchFamily="18" charset="0"/>
              </a:rPr>
              <a:t>л </a:t>
            </a:r>
            <a:r>
              <a:rPr lang="ru-RU" sz="2400" b="1" dirty="0">
                <a:solidFill>
                  <a:prstClr val="black"/>
                </a:solidFill>
                <a:ea typeface="Calibri" pitchFamily="34" charset="0"/>
                <a:cs typeface="Times New Roman" pitchFamily="18" charset="0"/>
              </a:rPr>
              <a:t>для большинства здоровых людей</a:t>
            </a:r>
            <a:endParaRPr lang="ru-RU" sz="2400" b="1" dirty="0" smtClean="0">
              <a:solidFill>
                <a:prstClr val="black"/>
              </a:solidFill>
              <a:cs typeface="Times New Roman" pitchFamily="18" charset="0"/>
            </a:endParaRPr>
          </a:p>
          <a:p>
            <a:pPr eaLnBrk="0" fontAlgn="base" hangingPunct="0">
              <a:spcBef>
                <a:spcPct val="0"/>
              </a:spcBef>
              <a:spcAft>
                <a:spcPct val="0"/>
              </a:spcAft>
              <a:buClr>
                <a:srgbClr val="FF0000"/>
              </a:buClr>
            </a:pPr>
            <a:r>
              <a:rPr lang="ru-RU" sz="2400" b="1" dirty="0" smtClean="0">
                <a:solidFill>
                  <a:srgbClr val="FF0000"/>
                </a:solidFill>
                <a:cs typeface="Times New Roman" pitchFamily="18" charset="0"/>
              </a:rPr>
              <a:t>3.   </a:t>
            </a:r>
            <a:r>
              <a:rPr lang="ru-RU" sz="2400" b="1" dirty="0" smtClean="0">
                <a:solidFill>
                  <a:prstClr val="black"/>
                </a:solidFill>
                <a:cs typeface="Times New Roman" pitchFamily="18" charset="0"/>
              </a:rPr>
              <a:t>Холестерин </a:t>
            </a:r>
            <a:r>
              <a:rPr lang="ru-RU" sz="2400" b="1" dirty="0">
                <a:solidFill>
                  <a:prstClr val="black"/>
                </a:solidFill>
                <a:cs typeface="Times New Roman" pitchFamily="18" charset="0"/>
              </a:rPr>
              <a:t>липопротеинов низкой плотности </a:t>
            </a:r>
            <a:r>
              <a:rPr lang="ru-RU" sz="2400" b="1" dirty="0" smtClean="0">
                <a:solidFill>
                  <a:prstClr val="black"/>
                </a:solidFill>
                <a:cs typeface="Times New Roman" pitchFamily="18" charset="0"/>
              </a:rPr>
              <a:t>(ХС </a:t>
            </a:r>
            <a:r>
              <a:rPr lang="ru-RU" sz="2400" b="1" dirty="0">
                <a:solidFill>
                  <a:prstClr val="black"/>
                </a:solidFill>
                <a:cs typeface="Times New Roman" pitchFamily="18" charset="0"/>
              </a:rPr>
              <a:t>Л</a:t>
            </a:r>
            <a:r>
              <a:rPr lang="ru-RU" sz="2400" b="1" dirty="0" smtClean="0">
                <a:solidFill>
                  <a:prstClr val="black"/>
                </a:solidFill>
                <a:cs typeface="Times New Roman" pitchFamily="18" charset="0"/>
              </a:rPr>
              <a:t>НП) </a:t>
            </a:r>
          </a:p>
          <a:p>
            <a:pPr eaLnBrk="0" fontAlgn="base" hangingPunct="0">
              <a:spcBef>
                <a:spcPct val="0"/>
              </a:spcBef>
              <a:spcAft>
                <a:spcPct val="0"/>
              </a:spcAft>
              <a:buClr>
                <a:srgbClr val="FF0000"/>
              </a:buClr>
            </a:pPr>
            <a:r>
              <a:rPr lang="ru-RU" sz="2400" b="1" dirty="0">
                <a:solidFill>
                  <a:prstClr val="black"/>
                </a:solidFill>
                <a:cs typeface="Times New Roman" pitchFamily="18" charset="0"/>
              </a:rPr>
              <a:t> </a:t>
            </a:r>
            <a:r>
              <a:rPr lang="ru-RU" sz="2400" b="1" dirty="0" smtClean="0">
                <a:solidFill>
                  <a:prstClr val="black"/>
                </a:solidFill>
                <a:cs typeface="Times New Roman" pitchFamily="18" charset="0"/>
              </a:rPr>
              <a:t>      </a:t>
            </a:r>
            <a:r>
              <a:rPr lang="en-US" sz="2400" b="1" dirty="0" smtClean="0">
                <a:solidFill>
                  <a:prstClr val="black"/>
                </a:solidFill>
                <a:cs typeface="Times New Roman" pitchFamily="18" charset="0"/>
              </a:rPr>
              <a:t>&lt;</a:t>
            </a:r>
            <a:r>
              <a:rPr lang="ru-RU" sz="2400" b="1" dirty="0" smtClean="0">
                <a:solidFill>
                  <a:prstClr val="black"/>
                </a:solidFill>
                <a:cs typeface="Times New Roman" pitchFamily="18" charset="0"/>
              </a:rPr>
              <a:t> 1,8 </a:t>
            </a:r>
            <a:r>
              <a:rPr lang="ru-RU" sz="2400" b="1" dirty="0" err="1">
                <a:solidFill>
                  <a:prstClr val="black"/>
                </a:solidFill>
                <a:cs typeface="Times New Roman" pitchFamily="18" charset="0"/>
              </a:rPr>
              <a:t>ммоль</a:t>
            </a:r>
            <a:r>
              <a:rPr lang="en-US" sz="2400" b="1" dirty="0">
                <a:solidFill>
                  <a:prstClr val="black"/>
                </a:solidFill>
                <a:cs typeface="Times New Roman" pitchFamily="18" charset="0"/>
              </a:rPr>
              <a:t>/</a:t>
            </a:r>
            <a:r>
              <a:rPr lang="ru-RU" sz="2400" b="1" dirty="0">
                <a:solidFill>
                  <a:prstClr val="black"/>
                </a:solidFill>
                <a:cs typeface="Times New Roman" pitchFamily="18" charset="0"/>
              </a:rPr>
              <a:t>л </a:t>
            </a:r>
            <a:r>
              <a:rPr lang="ru-RU" sz="2400" b="1" dirty="0" smtClean="0">
                <a:solidFill>
                  <a:prstClr val="black"/>
                </a:solidFill>
                <a:cs typeface="Times New Roman" pitchFamily="18" charset="0"/>
              </a:rPr>
              <a:t>для пациентов </a:t>
            </a:r>
            <a:r>
              <a:rPr lang="ru-RU" sz="2400" b="1" dirty="0" smtClean="0">
                <a:solidFill>
                  <a:prstClr val="black"/>
                </a:solidFill>
                <a:ea typeface="Calibri" pitchFamily="34" charset="0"/>
                <a:cs typeface="Times New Roman" pitchFamily="18" charset="0"/>
              </a:rPr>
              <a:t>с ишемической болезнью </a:t>
            </a:r>
          </a:p>
          <a:p>
            <a:pPr eaLnBrk="0" fontAlgn="base" hangingPunct="0">
              <a:spcBef>
                <a:spcPct val="0"/>
              </a:spcBef>
              <a:spcAft>
                <a:spcPct val="0"/>
              </a:spcAft>
              <a:buClr>
                <a:srgbClr val="FF0000"/>
              </a:buClr>
            </a:pPr>
            <a:r>
              <a:rPr lang="ru-RU" sz="2400" b="1" dirty="0">
                <a:solidFill>
                  <a:prstClr val="black"/>
                </a:solidFill>
                <a:ea typeface="Calibri" pitchFamily="34" charset="0"/>
                <a:cs typeface="Times New Roman" pitchFamily="18" charset="0"/>
              </a:rPr>
              <a:t> </a:t>
            </a:r>
            <a:r>
              <a:rPr lang="ru-RU" sz="2400" b="1" dirty="0" smtClean="0">
                <a:solidFill>
                  <a:prstClr val="black"/>
                </a:solidFill>
                <a:ea typeface="Calibri" pitchFamily="34" charset="0"/>
                <a:cs typeface="Times New Roman" pitchFamily="18" charset="0"/>
              </a:rPr>
              <a:t>      сердца и лиц с очень высоким сердечно-сосудистым </a:t>
            </a:r>
          </a:p>
          <a:p>
            <a:pPr eaLnBrk="0" fontAlgn="base" hangingPunct="0">
              <a:spcBef>
                <a:spcPct val="0"/>
              </a:spcBef>
              <a:spcAft>
                <a:spcPct val="0"/>
              </a:spcAft>
              <a:buClr>
                <a:srgbClr val="FF0000"/>
              </a:buClr>
            </a:pPr>
            <a:r>
              <a:rPr lang="ru-RU" sz="2400" b="1" dirty="0">
                <a:solidFill>
                  <a:prstClr val="black"/>
                </a:solidFill>
                <a:ea typeface="Calibri" pitchFamily="34" charset="0"/>
                <a:cs typeface="Times New Roman" pitchFamily="18" charset="0"/>
              </a:rPr>
              <a:t> </a:t>
            </a:r>
            <a:r>
              <a:rPr lang="ru-RU" sz="2400" b="1" dirty="0" smtClean="0">
                <a:solidFill>
                  <a:prstClr val="black"/>
                </a:solidFill>
                <a:ea typeface="Calibri" pitchFamily="34" charset="0"/>
                <a:cs typeface="Times New Roman" pitchFamily="18" charset="0"/>
              </a:rPr>
              <a:t>      риском </a:t>
            </a:r>
            <a:endParaRPr lang="ru-RU" sz="2400" b="1" dirty="0" smtClean="0">
              <a:solidFill>
                <a:prstClr val="black"/>
              </a:solidFill>
              <a:cs typeface="Times New Roman" pitchFamily="18" charset="0"/>
            </a:endParaRPr>
          </a:p>
          <a:p>
            <a:pPr marL="457200" indent="-457200" eaLnBrk="0" fontAlgn="base" hangingPunct="0">
              <a:spcBef>
                <a:spcPct val="0"/>
              </a:spcBef>
              <a:spcAft>
                <a:spcPct val="0"/>
              </a:spcAft>
              <a:buClr>
                <a:srgbClr val="FF0000"/>
              </a:buClr>
              <a:buFont typeface="+mj-lt"/>
              <a:buAutoNum type="arabicPeriod" startAt="4"/>
            </a:pPr>
            <a:r>
              <a:rPr lang="ru-RU" sz="2400" b="1" dirty="0" smtClean="0">
                <a:solidFill>
                  <a:prstClr val="black"/>
                </a:solidFill>
                <a:cs typeface="Times New Roman" pitchFamily="18" charset="0"/>
              </a:rPr>
              <a:t>Все перечисленное верно</a:t>
            </a:r>
            <a:endParaRPr lang="ru-RU" sz="2400" b="1" dirty="0" smtClean="0">
              <a:solidFill>
                <a:prstClr val="black"/>
              </a:solidFill>
              <a:latin typeface="Arial" pitchFamily="34" charset="0"/>
              <a:cs typeface="Arial" pitchFamily="34" charset="0"/>
            </a:endParaRPr>
          </a:p>
        </p:txBody>
      </p:sp>
      <p:pic>
        <p:nvPicPr>
          <p:cNvPr id="25602" name="Picture 2" descr="ÐÐ°ÑÑÐ¸Ð½ÐºÐ¸ Ð¿Ð¾ Ð·Ð°Ð¿ÑÐ¾ÑÑ ÑÐ¾Ð»ÐµÑÑÐµÑÐ¸Ð½ ÐºÐ¾ÑÐ¾Ð½Ð°ÑÐ½ÑÐµ Ð°ÑÑÐµÑÐ¸Ð¸ ÐºÐ°ÑÑÐ¸Ð½Ðº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3125" y="4509120"/>
            <a:ext cx="3269163" cy="1816202"/>
          </a:xfrm>
          <a:prstGeom prst="rect">
            <a:avLst/>
          </a:prstGeom>
          <a:noFill/>
          <a:ln>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53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37303" y="43788"/>
            <a:ext cx="871296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3200" b="1" dirty="0" smtClean="0">
                <a:solidFill>
                  <a:srgbClr val="00B050"/>
                </a:solidFill>
                <a:ea typeface="Calibri" pitchFamily="34" charset="0"/>
                <a:cs typeface="Times New Roman" pitchFamily="18" charset="0"/>
              </a:rPr>
              <a:t>Каковы нормы содержания холестерина в крови согласно последним рекомендациям? </a:t>
            </a:r>
            <a:endParaRPr lang="ru-RU" sz="3200" b="1" dirty="0" smtClean="0">
              <a:solidFill>
                <a:srgbClr val="00B050"/>
              </a:solidFill>
              <a:latin typeface="Arial" pitchFamily="34" charset="0"/>
              <a:cs typeface="Arial" pitchFamily="34" charset="0"/>
            </a:endParaRPr>
          </a:p>
        </p:txBody>
      </p:sp>
      <p:sp>
        <p:nvSpPr>
          <p:cNvPr id="45059" name="AutoShape 3" descr="Картинки по запросу blood lipi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45061" name="AutoShape 5" descr="Картинки по запросу blood lipi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1"/>
          <p:cNvPicPr>
            <a:picLocks noChangeAspect="1" noChangeArrowheads="1"/>
          </p:cNvPicPr>
          <p:nvPr/>
        </p:nvPicPr>
        <p:blipFill>
          <a:blip r:embed="rId2" cstate="print"/>
          <a:srcRect/>
          <a:stretch>
            <a:fillRect/>
          </a:stretch>
        </p:blipFill>
        <p:spPr bwMode="auto">
          <a:xfrm>
            <a:off x="273205" y="5373216"/>
            <a:ext cx="3520044" cy="1429537"/>
          </a:xfrm>
          <a:prstGeom prst="rect">
            <a:avLst/>
          </a:prstGeom>
          <a:noFill/>
          <a:ln w="9525">
            <a:noFill/>
            <a:miter lim="800000"/>
            <a:headEnd/>
            <a:tailEnd/>
          </a:ln>
        </p:spPr>
      </p:pic>
      <p:sp>
        <p:nvSpPr>
          <p:cNvPr id="14" name="Rectangle 13"/>
          <p:cNvSpPr>
            <a:spLocks noChangeArrowheads="1"/>
          </p:cNvSpPr>
          <p:nvPr/>
        </p:nvSpPr>
        <p:spPr bwMode="auto">
          <a:xfrm>
            <a:off x="3851920" y="5607101"/>
            <a:ext cx="5177468" cy="1080120"/>
          </a:xfrm>
          <a:prstGeom prst="rect">
            <a:avLst/>
          </a:prstGeom>
          <a:noFill/>
          <a:ln w="9525">
            <a:noFill/>
            <a:miter lim="800000"/>
            <a:headEnd/>
            <a:tailEnd/>
          </a:ln>
          <a:effectLst/>
        </p:spPr>
        <p:txBody>
          <a:bodyPr wrap="none" anchor="ctr"/>
          <a:lstStyle/>
          <a:p>
            <a:r>
              <a:rPr lang="ru-RU" sz="1200" b="1" dirty="0" smtClean="0">
                <a:solidFill>
                  <a:srgbClr val="4BACC6">
                    <a:lumMod val="75000"/>
                  </a:srgbClr>
                </a:solidFill>
                <a:cs typeface="Arial" pitchFamily="34" charset="0"/>
              </a:rPr>
              <a:t>Европейские рекомендации по профилактике  сердечно-сосудистых </a:t>
            </a:r>
          </a:p>
          <a:p>
            <a:r>
              <a:rPr lang="ru-RU" sz="1200" b="1" dirty="0" smtClean="0">
                <a:solidFill>
                  <a:srgbClr val="4BACC6">
                    <a:lumMod val="75000"/>
                  </a:srgbClr>
                </a:solidFill>
                <a:cs typeface="Arial" pitchFamily="34" charset="0"/>
              </a:rPr>
              <a:t>заболеваний в клинической  практике</a:t>
            </a:r>
            <a:r>
              <a:rPr lang="en-US" sz="1200" b="1" dirty="0" smtClean="0">
                <a:solidFill>
                  <a:srgbClr val="4BACC6">
                    <a:lumMod val="75000"/>
                  </a:srgbClr>
                </a:solidFill>
                <a:cs typeface="Arial" pitchFamily="34" charset="0"/>
              </a:rPr>
              <a:t> 2016</a:t>
            </a:r>
            <a:endParaRPr lang="ru-RU" sz="1200" b="1" dirty="0" smtClean="0">
              <a:solidFill>
                <a:srgbClr val="4BACC6">
                  <a:lumMod val="75000"/>
                </a:srgbClr>
              </a:solidFill>
              <a:cs typeface="Arial" pitchFamily="34" charset="0"/>
            </a:endParaRPr>
          </a:p>
          <a:p>
            <a:r>
              <a:rPr lang="ru-RU" sz="1200" b="1" dirty="0" smtClean="0">
                <a:solidFill>
                  <a:srgbClr val="4BACC6">
                    <a:lumMod val="75000"/>
                  </a:srgbClr>
                </a:solidFill>
                <a:cs typeface="Arial" pitchFamily="34" charset="0"/>
              </a:rPr>
              <a:t>Европейские рекомендации по лечению </a:t>
            </a:r>
            <a:r>
              <a:rPr lang="ru-RU" sz="1200" b="1" dirty="0" err="1" smtClean="0">
                <a:solidFill>
                  <a:srgbClr val="4BACC6">
                    <a:lumMod val="75000"/>
                  </a:srgbClr>
                </a:solidFill>
                <a:cs typeface="Arial" pitchFamily="34" charset="0"/>
              </a:rPr>
              <a:t>дислипидемий</a:t>
            </a:r>
            <a:r>
              <a:rPr lang="ru-RU" sz="1200" b="1" dirty="0" smtClean="0">
                <a:solidFill>
                  <a:srgbClr val="4BACC6">
                    <a:lumMod val="75000"/>
                  </a:srgbClr>
                </a:solidFill>
                <a:cs typeface="Arial" pitchFamily="34" charset="0"/>
              </a:rPr>
              <a:t> 2016 </a:t>
            </a:r>
          </a:p>
          <a:p>
            <a:r>
              <a:rPr lang="ru-RU" sz="1200" b="1" dirty="0" smtClean="0">
                <a:solidFill>
                  <a:srgbClr val="4BACC6">
                    <a:lumMod val="75000"/>
                  </a:srgbClr>
                </a:solidFill>
                <a:cs typeface="Arial" pitchFamily="34" charset="0"/>
              </a:rPr>
              <a:t>и Национальные рекомендации «Кардиоваскулярная профилактика 2017» </a:t>
            </a:r>
            <a:endParaRPr lang="ru-RU" sz="1200" b="1" dirty="0">
              <a:solidFill>
                <a:srgbClr val="4BACC6">
                  <a:lumMod val="75000"/>
                </a:srgbClr>
              </a:solidFill>
              <a:cs typeface="Arial" pitchFamily="34" charset="0"/>
            </a:endParaRPr>
          </a:p>
        </p:txBody>
      </p:sp>
      <p:sp>
        <p:nvSpPr>
          <p:cNvPr id="10" name="Прямоугольник 9"/>
          <p:cNvSpPr/>
          <p:nvPr/>
        </p:nvSpPr>
        <p:spPr>
          <a:xfrm>
            <a:off x="220075" y="1121006"/>
            <a:ext cx="8537141" cy="3416320"/>
          </a:xfrm>
          <a:prstGeom prst="rect">
            <a:avLst/>
          </a:prstGeom>
        </p:spPr>
        <p:txBody>
          <a:bodyPr wrap="square">
            <a:spAutoFit/>
          </a:bodyPr>
          <a:lstStyle/>
          <a:p>
            <a:pPr marL="457200" indent="-457200" eaLnBrk="0" fontAlgn="base" hangingPunct="0">
              <a:spcBef>
                <a:spcPct val="0"/>
              </a:spcBef>
              <a:spcAft>
                <a:spcPct val="0"/>
              </a:spcAft>
              <a:buClr>
                <a:srgbClr val="FF0000"/>
              </a:buClr>
              <a:buFont typeface="+mj-lt"/>
              <a:buAutoNum type="arabicPeriod"/>
            </a:pPr>
            <a:r>
              <a:rPr lang="ru-RU" sz="2400" b="1" dirty="0" smtClean="0">
                <a:solidFill>
                  <a:prstClr val="black"/>
                </a:solidFill>
                <a:ea typeface="Calibri" pitchFamily="34" charset="0"/>
                <a:cs typeface="Times New Roman" pitchFamily="18" charset="0"/>
              </a:rPr>
              <a:t>Общий холестерин менее 5 </a:t>
            </a:r>
            <a:r>
              <a:rPr lang="ru-RU" sz="2400" b="1" dirty="0" err="1" smtClean="0">
                <a:solidFill>
                  <a:prstClr val="black"/>
                </a:solidFill>
                <a:ea typeface="Calibri" pitchFamily="34" charset="0"/>
                <a:cs typeface="Times New Roman" pitchFamily="18" charset="0"/>
              </a:rPr>
              <a:t>ммоль</a:t>
            </a:r>
            <a:r>
              <a:rPr lang="en-US" sz="2400" b="1" dirty="0" smtClean="0">
                <a:solidFill>
                  <a:prstClr val="black"/>
                </a:solidFill>
                <a:ea typeface="Calibri" pitchFamily="34" charset="0"/>
                <a:cs typeface="Times New Roman" pitchFamily="18" charset="0"/>
              </a:rPr>
              <a:t>/</a:t>
            </a:r>
            <a:r>
              <a:rPr lang="ru-RU" sz="2400" b="1" dirty="0" smtClean="0">
                <a:solidFill>
                  <a:prstClr val="black"/>
                </a:solidFill>
                <a:ea typeface="Calibri" pitchFamily="34" charset="0"/>
                <a:cs typeface="Times New Roman" pitchFamily="18" charset="0"/>
              </a:rPr>
              <a:t>л для большинства здоровых людей</a:t>
            </a:r>
          </a:p>
          <a:p>
            <a:pPr marL="457200" indent="-457200" eaLnBrk="0" fontAlgn="base" hangingPunct="0">
              <a:spcBef>
                <a:spcPct val="0"/>
              </a:spcBef>
              <a:spcAft>
                <a:spcPct val="0"/>
              </a:spcAft>
              <a:buClr>
                <a:srgbClr val="FF0000"/>
              </a:buClr>
              <a:buFont typeface="+mj-lt"/>
              <a:buAutoNum type="arabicPeriod"/>
            </a:pPr>
            <a:r>
              <a:rPr lang="ru-RU" sz="2400" b="1" dirty="0" smtClean="0">
                <a:solidFill>
                  <a:prstClr val="black"/>
                </a:solidFill>
                <a:cs typeface="Times New Roman" pitchFamily="18" charset="0"/>
              </a:rPr>
              <a:t>Холестерин липопротеинов низкой плотности (ХС ЛНП) </a:t>
            </a:r>
          </a:p>
          <a:p>
            <a:pPr eaLnBrk="0" fontAlgn="base" hangingPunct="0">
              <a:spcBef>
                <a:spcPct val="0"/>
              </a:spcBef>
              <a:spcAft>
                <a:spcPct val="0"/>
              </a:spcAft>
              <a:buClr>
                <a:srgbClr val="FF0000"/>
              </a:buClr>
            </a:pPr>
            <a:r>
              <a:rPr lang="ru-RU" sz="2400" b="1" dirty="0">
                <a:solidFill>
                  <a:prstClr val="black"/>
                </a:solidFill>
                <a:cs typeface="Times New Roman" pitchFamily="18" charset="0"/>
              </a:rPr>
              <a:t> </a:t>
            </a:r>
            <a:r>
              <a:rPr lang="ru-RU" sz="2400" b="1" dirty="0" smtClean="0">
                <a:solidFill>
                  <a:prstClr val="black"/>
                </a:solidFill>
                <a:cs typeface="Times New Roman" pitchFamily="18" charset="0"/>
              </a:rPr>
              <a:t>      </a:t>
            </a:r>
            <a:r>
              <a:rPr lang="en-US" sz="2400" b="1" dirty="0" smtClean="0">
                <a:solidFill>
                  <a:prstClr val="black"/>
                </a:solidFill>
                <a:cs typeface="Times New Roman" pitchFamily="18" charset="0"/>
              </a:rPr>
              <a:t>&lt;</a:t>
            </a:r>
            <a:r>
              <a:rPr lang="ru-RU" sz="2400" b="1" dirty="0" smtClean="0">
                <a:solidFill>
                  <a:prstClr val="black"/>
                </a:solidFill>
                <a:cs typeface="Times New Roman" pitchFamily="18" charset="0"/>
              </a:rPr>
              <a:t> 3 </a:t>
            </a:r>
            <a:r>
              <a:rPr lang="ru-RU" sz="2400" b="1" dirty="0" err="1" smtClean="0">
                <a:solidFill>
                  <a:prstClr val="black"/>
                </a:solidFill>
                <a:cs typeface="Times New Roman" pitchFamily="18" charset="0"/>
              </a:rPr>
              <a:t>ммоль</a:t>
            </a:r>
            <a:r>
              <a:rPr lang="en-US" sz="2400" b="1" dirty="0" smtClean="0">
                <a:solidFill>
                  <a:prstClr val="black"/>
                </a:solidFill>
                <a:cs typeface="Times New Roman" pitchFamily="18" charset="0"/>
              </a:rPr>
              <a:t>/</a:t>
            </a:r>
            <a:r>
              <a:rPr lang="ru-RU" sz="2400" b="1" dirty="0" smtClean="0">
                <a:solidFill>
                  <a:prstClr val="black"/>
                </a:solidFill>
                <a:cs typeface="Times New Roman" pitchFamily="18" charset="0"/>
              </a:rPr>
              <a:t>л </a:t>
            </a:r>
            <a:r>
              <a:rPr lang="ru-RU" sz="2400" b="1" dirty="0">
                <a:solidFill>
                  <a:prstClr val="black"/>
                </a:solidFill>
                <a:ea typeface="Calibri" pitchFamily="34" charset="0"/>
                <a:cs typeface="Times New Roman" pitchFamily="18" charset="0"/>
              </a:rPr>
              <a:t>для большинства здоровых людей</a:t>
            </a:r>
            <a:endParaRPr lang="ru-RU" sz="2400" b="1" dirty="0" smtClean="0">
              <a:solidFill>
                <a:prstClr val="black"/>
              </a:solidFill>
              <a:cs typeface="Times New Roman" pitchFamily="18" charset="0"/>
            </a:endParaRPr>
          </a:p>
          <a:p>
            <a:pPr eaLnBrk="0" fontAlgn="base" hangingPunct="0">
              <a:spcBef>
                <a:spcPct val="0"/>
              </a:spcBef>
              <a:spcAft>
                <a:spcPct val="0"/>
              </a:spcAft>
              <a:buClr>
                <a:srgbClr val="FF0000"/>
              </a:buClr>
            </a:pPr>
            <a:r>
              <a:rPr lang="ru-RU" sz="2400" b="1" dirty="0" smtClean="0">
                <a:solidFill>
                  <a:srgbClr val="FF0000"/>
                </a:solidFill>
                <a:cs typeface="Times New Roman" pitchFamily="18" charset="0"/>
              </a:rPr>
              <a:t>3.   </a:t>
            </a:r>
            <a:r>
              <a:rPr lang="ru-RU" sz="2400" b="1" dirty="0" smtClean="0">
                <a:solidFill>
                  <a:prstClr val="black"/>
                </a:solidFill>
                <a:cs typeface="Times New Roman" pitchFamily="18" charset="0"/>
              </a:rPr>
              <a:t>Холестерин </a:t>
            </a:r>
            <a:r>
              <a:rPr lang="ru-RU" sz="2400" b="1" dirty="0">
                <a:solidFill>
                  <a:prstClr val="black"/>
                </a:solidFill>
                <a:cs typeface="Times New Roman" pitchFamily="18" charset="0"/>
              </a:rPr>
              <a:t>липопротеинов низкой плотности </a:t>
            </a:r>
            <a:r>
              <a:rPr lang="ru-RU" sz="2400" b="1" dirty="0" smtClean="0">
                <a:solidFill>
                  <a:prstClr val="black"/>
                </a:solidFill>
                <a:cs typeface="Times New Roman" pitchFamily="18" charset="0"/>
              </a:rPr>
              <a:t>(ХС </a:t>
            </a:r>
            <a:r>
              <a:rPr lang="ru-RU" sz="2400" b="1" dirty="0">
                <a:solidFill>
                  <a:prstClr val="black"/>
                </a:solidFill>
                <a:cs typeface="Times New Roman" pitchFamily="18" charset="0"/>
              </a:rPr>
              <a:t>Л</a:t>
            </a:r>
            <a:r>
              <a:rPr lang="ru-RU" sz="2400" b="1" dirty="0" smtClean="0">
                <a:solidFill>
                  <a:prstClr val="black"/>
                </a:solidFill>
                <a:cs typeface="Times New Roman" pitchFamily="18" charset="0"/>
              </a:rPr>
              <a:t>НП) </a:t>
            </a:r>
          </a:p>
          <a:p>
            <a:pPr eaLnBrk="0" fontAlgn="base" hangingPunct="0">
              <a:spcBef>
                <a:spcPct val="0"/>
              </a:spcBef>
              <a:spcAft>
                <a:spcPct val="0"/>
              </a:spcAft>
              <a:buClr>
                <a:srgbClr val="FF0000"/>
              </a:buClr>
            </a:pPr>
            <a:r>
              <a:rPr lang="ru-RU" sz="2400" b="1" dirty="0">
                <a:solidFill>
                  <a:prstClr val="black"/>
                </a:solidFill>
                <a:cs typeface="Times New Roman" pitchFamily="18" charset="0"/>
              </a:rPr>
              <a:t> </a:t>
            </a:r>
            <a:r>
              <a:rPr lang="ru-RU" sz="2400" b="1" dirty="0" smtClean="0">
                <a:solidFill>
                  <a:prstClr val="black"/>
                </a:solidFill>
                <a:cs typeface="Times New Roman" pitchFamily="18" charset="0"/>
              </a:rPr>
              <a:t>      </a:t>
            </a:r>
            <a:r>
              <a:rPr lang="en-US" sz="2400" b="1" dirty="0" smtClean="0">
                <a:solidFill>
                  <a:prstClr val="black"/>
                </a:solidFill>
                <a:cs typeface="Times New Roman" pitchFamily="18" charset="0"/>
              </a:rPr>
              <a:t>&lt;</a:t>
            </a:r>
            <a:r>
              <a:rPr lang="ru-RU" sz="2400" b="1" dirty="0" smtClean="0">
                <a:solidFill>
                  <a:prstClr val="black"/>
                </a:solidFill>
                <a:cs typeface="Times New Roman" pitchFamily="18" charset="0"/>
              </a:rPr>
              <a:t> 1,8 </a:t>
            </a:r>
            <a:r>
              <a:rPr lang="ru-RU" sz="2400" b="1" dirty="0" err="1">
                <a:solidFill>
                  <a:prstClr val="black"/>
                </a:solidFill>
                <a:cs typeface="Times New Roman" pitchFamily="18" charset="0"/>
              </a:rPr>
              <a:t>ммоль</a:t>
            </a:r>
            <a:r>
              <a:rPr lang="en-US" sz="2400" b="1" dirty="0">
                <a:solidFill>
                  <a:prstClr val="black"/>
                </a:solidFill>
                <a:cs typeface="Times New Roman" pitchFamily="18" charset="0"/>
              </a:rPr>
              <a:t>/</a:t>
            </a:r>
            <a:r>
              <a:rPr lang="ru-RU" sz="2400" b="1" dirty="0">
                <a:solidFill>
                  <a:prstClr val="black"/>
                </a:solidFill>
                <a:cs typeface="Times New Roman" pitchFamily="18" charset="0"/>
              </a:rPr>
              <a:t>л </a:t>
            </a:r>
            <a:r>
              <a:rPr lang="ru-RU" sz="2400" b="1" dirty="0" smtClean="0">
                <a:solidFill>
                  <a:prstClr val="black"/>
                </a:solidFill>
                <a:cs typeface="Times New Roman" pitchFamily="18" charset="0"/>
              </a:rPr>
              <a:t>для пациентов </a:t>
            </a:r>
            <a:r>
              <a:rPr lang="ru-RU" sz="2400" b="1" dirty="0" smtClean="0">
                <a:solidFill>
                  <a:prstClr val="black"/>
                </a:solidFill>
                <a:ea typeface="Calibri" pitchFamily="34" charset="0"/>
                <a:cs typeface="Times New Roman" pitchFamily="18" charset="0"/>
              </a:rPr>
              <a:t>с ишемической болезнью </a:t>
            </a:r>
          </a:p>
          <a:p>
            <a:pPr eaLnBrk="0" fontAlgn="base" hangingPunct="0">
              <a:spcBef>
                <a:spcPct val="0"/>
              </a:spcBef>
              <a:spcAft>
                <a:spcPct val="0"/>
              </a:spcAft>
              <a:buClr>
                <a:srgbClr val="FF0000"/>
              </a:buClr>
            </a:pPr>
            <a:r>
              <a:rPr lang="ru-RU" sz="2400" b="1" dirty="0">
                <a:solidFill>
                  <a:prstClr val="black"/>
                </a:solidFill>
                <a:ea typeface="Calibri" pitchFamily="34" charset="0"/>
                <a:cs typeface="Times New Roman" pitchFamily="18" charset="0"/>
              </a:rPr>
              <a:t> </a:t>
            </a:r>
            <a:r>
              <a:rPr lang="ru-RU" sz="2400" b="1" dirty="0" smtClean="0">
                <a:solidFill>
                  <a:prstClr val="black"/>
                </a:solidFill>
                <a:ea typeface="Calibri" pitchFamily="34" charset="0"/>
                <a:cs typeface="Times New Roman" pitchFamily="18" charset="0"/>
              </a:rPr>
              <a:t>      сердца сердечно-сосудистыми и лиц с очень высоким </a:t>
            </a:r>
          </a:p>
          <a:p>
            <a:pPr eaLnBrk="0" fontAlgn="base" hangingPunct="0">
              <a:spcBef>
                <a:spcPct val="0"/>
              </a:spcBef>
              <a:spcAft>
                <a:spcPct val="0"/>
              </a:spcAft>
              <a:buClr>
                <a:srgbClr val="FF0000"/>
              </a:buClr>
            </a:pPr>
            <a:r>
              <a:rPr lang="ru-RU" sz="2400" b="1" dirty="0">
                <a:solidFill>
                  <a:prstClr val="black"/>
                </a:solidFill>
                <a:ea typeface="Calibri" pitchFamily="34" charset="0"/>
                <a:cs typeface="Times New Roman" pitchFamily="18" charset="0"/>
              </a:rPr>
              <a:t> </a:t>
            </a:r>
            <a:r>
              <a:rPr lang="ru-RU" sz="2400" b="1" dirty="0" smtClean="0">
                <a:solidFill>
                  <a:prstClr val="black"/>
                </a:solidFill>
                <a:ea typeface="Calibri" pitchFamily="34" charset="0"/>
                <a:cs typeface="Times New Roman" pitchFamily="18" charset="0"/>
              </a:rPr>
              <a:t>      сердечно-сосудистым риском </a:t>
            </a:r>
            <a:endParaRPr lang="ru-RU" sz="2400" b="1" dirty="0" smtClean="0">
              <a:solidFill>
                <a:prstClr val="black"/>
              </a:solidFill>
              <a:cs typeface="Times New Roman" pitchFamily="18" charset="0"/>
            </a:endParaRPr>
          </a:p>
          <a:p>
            <a:pPr marL="457200" indent="-457200" eaLnBrk="0" fontAlgn="base" hangingPunct="0">
              <a:spcBef>
                <a:spcPct val="0"/>
              </a:spcBef>
              <a:spcAft>
                <a:spcPct val="0"/>
              </a:spcAft>
              <a:buClr>
                <a:srgbClr val="FF0000"/>
              </a:buClr>
              <a:buFont typeface="+mj-lt"/>
              <a:buAutoNum type="arabicPeriod" startAt="4"/>
            </a:pPr>
            <a:r>
              <a:rPr lang="ru-RU" sz="2400" b="1" dirty="0" smtClean="0">
                <a:solidFill>
                  <a:srgbClr val="C00000"/>
                </a:solidFill>
                <a:cs typeface="Times New Roman" pitchFamily="18" charset="0"/>
              </a:rPr>
              <a:t>Все перечисленное верно</a:t>
            </a:r>
            <a:endParaRPr lang="ru-RU" sz="2400" b="1" dirty="0" smtClean="0">
              <a:solidFill>
                <a:srgbClr val="C00000"/>
              </a:solidFill>
              <a:latin typeface="Arial" pitchFamily="34" charset="0"/>
              <a:cs typeface="Arial" pitchFamily="34" charset="0"/>
            </a:endParaRPr>
          </a:p>
        </p:txBody>
      </p:sp>
      <p:pic>
        <p:nvPicPr>
          <p:cNvPr id="11" name="Picture 2" descr="ÐÐ°ÑÑÐ¸Ð½ÐºÐ¸ Ð¿Ð¾ Ð·Ð°Ð¿ÑÐ¾ÑÑ ÑÐ¾Ð»ÐµÑÑÐµÑÐ¸Ð½ ÐºÐ¾ÑÐ¾Ð½Ð°ÑÐ½ÑÐµ Ð°ÑÑÐµÑÐ¸Ð¸ ÐºÐ°ÑÑÐ¸Ð½Ðº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149080"/>
            <a:ext cx="2736304" cy="1520169"/>
          </a:xfrm>
          <a:prstGeom prst="rect">
            <a:avLst/>
          </a:prstGeom>
          <a:noFill/>
          <a:ln>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43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0" y="6165850"/>
            <a:ext cx="9144000" cy="692150"/>
          </a:xfrm>
          <a:prstGeom prst="rect">
            <a:avLst/>
          </a:prstGeom>
          <a:solidFill>
            <a:srgbClr val="009900"/>
          </a:solidFill>
          <a:ln w="9525">
            <a:solidFill>
              <a:schemeClr val="tx1"/>
            </a:solidFill>
            <a:miter lim="800000"/>
            <a:headEnd/>
            <a:tailEnd/>
          </a:ln>
          <a:effectLst/>
        </p:spPr>
        <p:txBody>
          <a:bodyPr wrap="none" anchor="ctr"/>
          <a:lstStyle/>
          <a:p>
            <a:endParaRPr lang="ru-RU">
              <a:solidFill>
                <a:prstClr val="black"/>
              </a:solidFill>
            </a:endParaRPr>
          </a:p>
        </p:txBody>
      </p:sp>
      <p:sp>
        <p:nvSpPr>
          <p:cNvPr id="8204" name="AutoShape 12"/>
          <p:cNvSpPr>
            <a:spLocks noChangeArrowheads="1"/>
          </p:cNvSpPr>
          <p:nvPr/>
        </p:nvSpPr>
        <p:spPr bwMode="auto">
          <a:xfrm>
            <a:off x="323528" y="188640"/>
            <a:ext cx="8568952" cy="1516521"/>
          </a:xfrm>
          <a:prstGeom prst="foldedCorner">
            <a:avLst>
              <a:gd name="adj" fmla="val 12500"/>
            </a:avLst>
          </a:prstGeom>
          <a:noFill/>
          <a:ln w="9525">
            <a:noFill/>
            <a:round/>
            <a:headEnd/>
            <a:tailEnd/>
          </a:ln>
          <a:effectLst/>
        </p:spPr>
        <p:txBody>
          <a:bodyPr wrap="none" anchor="ctr"/>
          <a:lstStyle/>
          <a:p>
            <a:endParaRPr lang="ru-RU">
              <a:solidFill>
                <a:prstClr val="black"/>
              </a:solidFill>
            </a:endParaRPr>
          </a:p>
        </p:txBody>
      </p:sp>
      <p:sp>
        <p:nvSpPr>
          <p:cNvPr id="8199" name="Rectangle 7"/>
          <p:cNvSpPr>
            <a:spLocks noChangeArrowheads="1"/>
          </p:cNvSpPr>
          <p:nvPr/>
        </p:nvSpPr>
        <p:spPr bwMode="auto">
          <a:xfrm>
            <a:off x="284207" y="228424"/>
            <a:ext cx="8610768" cy="1200329"/>
          </a:xfrm>
          <a:prstGeom prst="rect">
            <a:avLst/>
          </a:prstGeom>
          <a:noFill/>
          <a:ln w="9525">
            <a:noFill/>
            <a:miter lim="800000"/>
            <a:headEnd/>
            <a:tailEnd/>
          </a:ln>
          <a:effectLst/>
        </p:spPr>
        <p:txBody>
          <a:bodyPr wrap="square" lIns="449121" anchor="ctr">
            <a:spAutoFit/>
          </a:bodyPr>
          <a:lstStyle/>
          <a:p>
            <a:endParaRPr lang="ru-RU" b="1" dirty="0" smtClean="0">
              <a:solidFill>
                <a:prstClr val="black"/>
              </a:solidFill>
            </a:endParaRPr>
          </a:p>
          <a:p>
            <a:r>
              <a:rPr lang="ru-RU" dirty="0">
                <a:solidFill>
                  <a:prstClr val="black"/>
                </a:solidFill>
              </a:rPr>
              <a:t>В настоящее время уровень </a:t>
            </a:r>
            <a:r>
              <a:rPr lang="ru-RU" b="1" dirty="0" smtClean="0">
                <a:solidFill>
                  <a:prstClr val="black"/>
                </a:solidFill>
              </a:rPr>
              <a:t>общего холестерина</a:t>
            </a:r>
            <a:r>
              <a:rPr lang="ru-RU" dirty="0" smtClean="0">
                <a:solidFill>
                  <a:prstClr val="black"/>
                </a:solidFill>
              </a:rPr>
              <a:t> </a:t>
            </a:r>
            <a:r>
              <a:rPr lang="ru-RU" dirty="0">
                <a:solidFill>
                  <a:prstClr val="black"/>
                </a:solidFill>
              </a:rPr>
              <a:t>в основном используется для оценки суммарного сердечно-сосудистого </a:t>
            </a:r>
            <a:r>
              <a:rPr lang="ru-RU" dirty="0" smtClean="0">
                <a:solidFill>
                  <a:prstClr val="black"/>
                </a:solidFill>
              </a:rPr>
              <a:t>риска , на основании которого выбираются целевые уровни холестерина </a:t>
            </a:r>
            <a:r>
              <a:rPr lang="ru-RU" b="1" dirty="0" smtClean="0">
                <a:solidFill>
                  <a:prstClr val="black"/>
                </a:solidFill>
              </a:rPr>
              <a:t>липопротеинов низкой плотности</a:t>
            </a:r>
            <a:r>
              <a:rPr lang="ru-RU" dirty="0" smtClean="0">
                <a:solidFill>
                  <a:prstClr val="black"/>
                </a:solidFill>
              </a:rPr>
              <a:t> </a:t>
            </a:r>
            <a:endParaRPr lang="ru-RU" dirty="0">
              <a:solidFill>
                <a:prstClr val="black"/>
              </a:solidFill>
            </a:endParaRPr>
          </a:p>
        </p:txBody>
      </p:sp>
      <p:sp>
        <p:nvSpPr>
          <p:cNvPr id="7" name="Rectangle 13"/>
          <p:cNvSpPr>
            <a:spLocks noChangeArrowheads="1"/>
          </p:cNvSpPr>
          <p:nvPr/>
        </p:nvSpPr>
        <p:spPr bwMode="auto">
          <a:xfrm>
            <a:off x="0" y="6237312"/>
            <a:ext cx="8569325" cy="433387"/>
          </a:xfrm>
          <a:prstGeom prst="rect">
            <a:avLst/>
          </a:prstGeom>
          <a:noFill/>
          <a:ln w="9525">
            <a:noFill/>
            <a:miter lim="800000"/>
            <a:headEnd/>
            <a:tailEnd/>
          </a:ln>
          <a:effectLst/>
        </p:spPr>
        <p:txBody>
          <a:bodyPr wrap="none" anchor="ctr"/>
          <a:lstStyle/>
          <a:p>
            <a:pPr algn="ctr"/>
            <a:r>
              <a:rPr lang="en-US" sz="1200" i="1" dirty="0" err="1" smtClean="0">
                <a:solidFill>
                  <a:prstClr val="white"/>
                </a:solidFill>
                <a:cs typeface="Arial" pitchFamily="34" charset="0"/>
              </a:rPr>
              <a:t>Catapano</a:t>
            </a:r>
            <a:r>
              <a:rPr lang="en-US" sz="1200" i="1" dirty="0" smtClean="0">
                <a:solidFill>
                  <a:prstClr val="white"/>
                </a:solidFill>
                <a:cs typeface="Arial" pitchFamily="34" charset="0"/>
              </a:rPr>
              <a:t> AL et al. 2016 ESC/EAS Guidelines for the Management of </a:t>
            </a:r>
            <a:r>
              <a:rPr lang="en-US" sz="1200" i="1" dirty="0" err="1" smtClean="0">
                <a:solidFill>
                  <a:prstClr val="white"/>
                </a:solidFill>
                <a:cs typeface="Arial" pitchFamily="34" charset="0"/>
              </a:rPr>
              <a:t>Dyslipidaemias</a:t>
            </a:r>
            <a:r>
              <a:rPr lang="en-US" sz="1200" i="1" dirty="0" smtClean="0">
                <a:solidFill>
                  <a:prstClr val="white"/>
                </a:solidFill>
                <a:cs typeface="Arial" pitchFamily="34" charset="0"/>
              </a:rPr>
              <a:t>. </a:t>
            </a:r>
            <a:r>
              <a:rPr lang="en-US" sz="1200" i="1" dirty="0" err="1" smtClean="0">
                <a:solidFill>
                  <a:prstClr val="white"/>
                </a:solidFill>
                <a:cs typeface="Arial" pitchFamily="34" charset="0"/>
              </a:rPr>
              <a:t>Eur</a:t>
            </a:r>
            <a:r>
              <a:rPr lang="en-US" sz="1200" i="1" dirty="0" smtClean="0">
                <a:solidFill>
                  <a:prstClr val="white"/>
                </a:solidFill>
                <a:cs typeface="Arial" pitchFamily="34" charset="0"/>
              </a:rPr>
              <a:t> Heart J. 2016 Oct 14;37(39):2999-3058</a:t>
            </a:r>
            <a:endParaRPr lang="ru-RU" sz="1200" i="1" dirty="0">
              <a:solidFill>
                <a:prstClr val="white"/>
              </a:solidFill>
              <a:cs typeface="Arial" pitchFamily="34" charset="0"/>
            </a:endParaRPr>
          </a:p>
        </p:txBody>
      </p:sp>
      <p:sp>
        <p:nvSpPr>
          <p:cNvPr id="8" name="Rectangle 4"/>
          <p:cNvSpPr>
            <a:spLocks noChangeArrowheads="1"/>
          </p:cNvSpPr>
          <p:nvPr/>
        </p:nvSpPr>
        <p:spPr bwMode="auto">
          <a:xfrm>
            <a:off x="0" y="6021388"/>
            <a:ext cx="9144000" cy="144462"/>
          </a:xfrm>
          <a:prstGeom prst="rect">
            <a:avLst/>
          </a:prstGeom>
          <a:solidFill>
            <a:srgbClr val="FF9933"/>
          </a:solidFill>
          <a:ln w="9525">
            <a:noFill/>
            <a:miter lim="800000"/>
            <a:headEnd/>
            <a:tailEnd/>
          </a:ln>
          <a:effectLst/>
        </p:spPr>
        <p:txBody>
          <a:bodyPr wrap="none" anchor="ctr"/>
          <a:lstStyle/>
          <a:p>
            <a:endParaRPr lang="ru-RU">
              <a:solidFill>
                <a:prstClr val="black"/>
              </a:solidFill>
            </a:endParaRPr>
          </a:p>
        </p:txBody>
      </p:sp>
      <p:sp>
        <p:nvSpPr>
          <p:cNvPr id="10" name="Rectangle 5"/>
          <p:cNvSpPr>
            <a:spLocks noChangeArrowheads="1"/>
          </p:cNvSpPr>
          <p:nvPr/>
        </p:nvSpPr>
        <p:spPr bwMode="auto">
          <a:xfrm>
            <a:off x="2124075" y="6354763"/>
            <a:ext cx="5616575" cy="242887"/>
          </a:xfrm>
          <a:prstGeom prst="rect">
            <a:avLst/>
          </a:prstGeom>
          <a:noFill/>
          <a:ln w="9525">
            <a:noFill/>
            <a:miter lim="800000"/>
            <a:headEnd/>
            <a:tailEnd/>
          </a:ln>
          <a:effectLst/>
        </p:spPr>
        <p:txBody>
          <a:bodyPr wrap="none" anchor="ctr"/>
          <a:lstStyle/>
          <a:p>
            <a:pPr algn="ctr"/>
            <a:endParaRPr lang="ru-RU" sz="1400" b="1" i="1" dirty="0">
              <a:solidFill>
                <a:prstClr val="white"/>
              </a:solidFill>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28176767"/>
              </p:ext>
            </p:extLst>
          </p:nvPr>
        </p:nvGraphicFramePr>
        <p:xfrm>
          <a:off x="683568" y="1628800"/>
          <a:ext cx="8064896" cy="3506483"/>
        </p:xfrm>
        <a:graphic>
          <a:graphicData uri="http://schemas.openxmlformats.org/drawingml/2006/table">
            <a:tbl>
              <a:tblPr firstRow="1" firstCol="1" bandRow="1">
                <a:tableStyleId>{21E4AEA4-8DFA-4A89-87EB-49C32662AFE0}</a:tableStyleId>
              </a:tblPr>
              <a:tblGrid>
                <a:gridCol w="6338988"/>
                <a:gridCol w="754895"/>
                <a:gridCol w="971013"/>
              </a:tblGrid>
              <a:tr h="560854">
                <a:tc>
                  <a:txBody>
                    <a:bodyPr/>
                    <a:lstStyle/>
                    <a:p>
                      <a:pPr algn="just">
                        <a:spcAft>
                          <a:spcPts val="0"/>
                        </a:spcAft>
                      </a:pPr>
                      <a:r>
                        <a:rPr lang="ru-RU" sz="1800" dirty="0" smtClean="0">
                          <a:solidFill>
                            <a:schemeClr val="tx1"/>
                          </a:solidFill>
                          <a:effectLst/>
                        </a:rPr>
                        <a:t>Риск и Целевые уровни  ХС-ЛНП</a:t>
                      </a:r>
                      <a:endParaRPr lang="ru-RU" sz="1600" b="1" dirty="0">
                        <a:solidFill>
                          <a:schemeClr val="tx1"/>
                        </a:solidFill>
                        <a:effectLst/>
                        <a:latin typeface="NewtonC"/>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ru-RU" sz="1800" dirty="0">
                          <a:solidFill>
                            <a:schemeClr val="tx1"/>
                          </a:solidFill>
                          <a:effectLst/>
                        </a:rPr>
                        <a:t>Класс</a:t>
                      </a:r>
                      <a:endParaRPr lang="ru-RU" sz="1600" dirty="0">
                        <a:solidFill>
                          <a:schemeClr val="tx1"/>
                        </a:solidFill>
                        <a:effectLst/>
                        <a:latin typeface="NewtonC"/>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ru-RU" sz="1800" dirty="0">
                          <a:solidFill>
                            <a:schemeClr val="tx1"/>
                          </a:solidFill>
                          <a:effectLst/>
                        </a:rPr>
                        <a:t>Уровень</a:t>
                      </a:r>
                      <a:endParaRPr lang="ru-RU" sz="1600" dirty="0">
                        <a:solidFill>
                          <a:schemeClr val="tx1"/>
                        </a:solidFill>
                        <a:effectLst/>
                        <a:latin typeface="NewtonC"/>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r>
              <a:tr h="1121708">
                <a:tc>
                  <a:txBody>
                    <a:bodyPr/>
                    <a:lstStyle/>
                    <a:p>
                      <a:pPr indent="177800" algn="just">
                        <a:spcAft>
                          <a:spcPts val="0"/>
                        </a:spcAft>
                      </a:pPr>
                      <a:r>
                        <a:rPr lang="ru-RU" sz="1800" dirty="0" smtClean="0">
                          <a:effectLst/>
                        </a:rPr>
                        <a:t>Пациентам </a:t>
                      </a:r>
                      <a:r>
                        <a:rPr lang="ru-RU" sz="1800" dirty="0">
                          <a:effectLst/>
                        </a:rPr>
                        <a:t>с очень высоким риском по шкале SCORE  рекомендуется целевой уровень </a:t>
                      </a:r>
                      <a:r>
                        <a:rPr lang="ru-RU" sz="1800" dirty="0" smtClean="0">
                          <a:effectLst/>
                        </a:rPr>
                        <a:t>ХС ЛПНП  </a:t>
                      </a:r>
                      <a:r>
                        <a:rPr lang="ru-RU" sz="1800" dirty="0">
                          <a:effectLst>
                            <a:outerShdw blurRad="38100" dist="38100" dir="2700000" algn="tl">
                              <a:srgbClr val="000000">
                                <a:alpha val="43137"/>
                              </a:srgbClr>
                            </a:outerShdw>
                          </a:effectLst>
                        </a:rPr>
                        <a:t>&lt;1,8 </a:t>
                      </a:r>
                      <a:r>
                        <a:rPr lang="ru-RU" sz="1800" dirty="0" err="1">
                          <a:effectLst>
                            <a:outerShdw blurRad="38100" dist="38100" dir="2700000" algn="tl">
                              <a:srgbClr val="000000">
                                <a:alpha val="43137"/>
                              </a:srgbClr>
                            </a:outerShdw>
                          </a:effectLst>
                        </a:rPr>
                        <a:t>ммоль</a:t>
                      </a:r>
                      <a:r>
                        <a:rPr lang="ru-RU" sz="1800" dirty="0">
                          <a:effectLst>
                            <a:outerShdw blurRad="38100" dist="38100" dir="2700000" algn="tl">
                              <a:srgbClr val="000000">
                                <a:alpha val="43137"/>
                              </a:srgbClr>
                            </a:outerShdw>
                          </a:effectLst>
                        </a:rPr>
                        <a:t>/л </a:t>
                      </a:r>
                      <a:r>
                        <a:rPr lang="ru-RU" sz="1800" dirty="0" smtClean="0">
                          <a:effectLst/>
                        </a:rPr>
                        <a:t>или </a:t>
                      </a:r>
                      <a:r>
                        <a:rPr lang="ru-RU" sz="1800" dirty="0">
                          <a:effectLst/>
                        </a:rPr>
                        <a:t>его снижение не менее, чем на 50% от исходного уровня, если </a:t>
                      </a:r>
                      <a:r>
                        <a:rPr lang="ru-RU" sz="1800" dirty="0" smtClean="0">
                          <a:effectLst/>
                        </a:rPr>
                        <a:t>исходно он был </a:t>
                      </a:r>
                      <a:r>
                        <a:rPr lang="ru-RU" sz="1800" dirty="0">
                          <a:effectLst/>
                        </a:rPr>
                        <a:t>в диапазоне 1,8-3,5 </a:t>
                      </a:r>
                      <a:r>
                        <a:rPr lang="ru-RU" sz="1800" dirty="0" err="1" smtClean="0">
                          <a:effectLst/>
                        </a:rPr>
                        <a:t>ммоль</a:t>
                      </a:r>
                      <a:r>
                        <a:rPr lang="ru-RU" sz="1800" dirty="0" smtClean="0">
                          <a:effectLst/>
                        </a:rPr>
                        <a:t>/л</a:t>
                      </a:r>
                      <a:endParaRPr lang="ru-RU" sz="1600" dirty="0">
                        <a:solidFill>
                          <a:schemeClr val="bg1"/>
                        </a:solidFill>
                        <a:effectLst/>
                        <a:latin typeface="NewtonC"/>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n-US" sz="1800" dirty="0">
                          <a:effectLst/>
                        </a:rPr>
                        <a:t>I</a:t>
                      </a:r>
                      <a:endParaRPr lang="ru-RU" sz="1600" dirty="0">
                        <a:effectLst/>
                        <a:latin typeface="NewtonC"/>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800" dirty="0">
                          <a:effectLst/>
                        </a:rPr>
                        <a:t>В</a:t>
                      </a:r>
                      <a:endParaRPr lang="ru-RU" sz="1600" dirty="0">
                        <a:effectLst/>
                        <a:latin typeface="NewtonC"/>
                        <a:ea typeface="Calibri" panose="020F0502020204030204" pitchFamily="34" charset="0"/>
                        <a:cs typeface="Times New Roman" panose="02020603050405020304" pitchFamily="18" charset="0"/>
                      </a:endParaRPr>
                    </a:p>
                  </a:txBody>
                  <a:tcPr marL="68580" marR="68580" marT="0" marB="0"/>
                </a:tc>
              </a:tr>
              <a:tr h="1121708">
                <a:tc>
                  <a:txBody>
                    <a:bodyPr/>
                    <a:lstStyle/>
                    <a:p>
                      <a:pPr algn="just">
                        <a:spcAft>
                          <a:spcPts val="0"/>
                        </a:spcAft>
                      </a:pPr>
                      <a:r>
                        <a:rPr lang="ru-RU" sz="1800" dirty="0">
                          <a:effectLst/>
                        </a:rPr>
                        <a:t>Пациентам с высоким риском по шкале SCORE рекомендуется целевой уровень </a:t>
                      </a:r>
                      <a:r>
                        <a:rPr lang="ru-RU" sz="1800" dirty="0" smtClean="0">
                          <a:effectLst/>
                        </a:rPr>
                        <a:t>ХС ЛПНП  </a:t>
                      </a:r>
                      <a:r>
                        <a:rPr lang="ru-RU" sz="1800" dirty="0">
                          <a:effectLst>
                            <a:outerShdw blurRad="38100" dist="38100" dir="2700000" algn="tl">
                              <a:srgbClr val="000000">
                                <a:alpha val="43137"/>
                              </a:srgbClr>
                            </a:outerShdw>
                          </a:effectLst>
                        </a:rPr>
                        <a:t>&lt;2,6 </a:t>
                      </a:r>
                      <a:r>
                        <a:rPr lang="ru-RU" sz="1800" dirty="0" err="1">
                          <a:effectLst>
                            <a:outerShdw blurRad="38100" dist="38100" dir="2700000" algn="tl">
                              <a:srgbClr val="000000">
                                <a:alpha val="43137"/>
                              </a:srgbClr>
                            </a:outerShdw>
                          </a:effectLst>
                        </a:rPr>
                        <a:t>ммоль</a:t>
                      </a:r>
                      <a:r>
                        <a:rPr lang="ru-RU" sz="1800" dirty="0">
                          <a:effectLst>
                            <a:outerShdw blurRad="38100" dist="38100" dir="2700000" algn="tl">
                              <a:srgbClr val="000000">
                                <a:alpha val="43137"/>
                              </a:srgbClr>
                            </a:outerShdw>
                          </a:effectLst>
                        </a:rPr>
                        <a:t>/л </a:t>
                      </a:r>
                      <a:r>
                        <a:rPr lang="ru-RU" sz="1800" dirty="0" smtClean="0">
                          <a:effectLst/>
                        </a:rPr>
                        <a:t>или </a:t>
                      </a:r>
                      <a:r>
                        <a:rPr lang="ru-RU" sz="1800" dirty="0">
                          <a:effectLst/>
                        </a:rPr>
                        <a:t>его снижение не менее, чем на 50% от исходного уровня, если он находился в диапазоне 2,6-5,2 </a:t>
                      </a:r>
                      <a:r>
                        <a:rPr lang="ru-RU" sz="1800" dirty="0" err="1" smtClean="0">
                          <a:effectLst/>
                        </a:rPr>
                        <a:t>ммоль</a:t>
                      </a:r>
                      <a:r>
                        <a:rPr lang="ru-RU" sz="1800" dirty="0" smtClean="0">
                          <a:effectLst/>
                        </a:rPr>
                        <a:t>/л</a:t>
                      </a:r>
                      <a:endParaRPr lang="ru-RU" sz="1600" dirty="0">
                        <a:effectLst/>
                        <a:latin typeface="NewtonC"/>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ctr">
                        <a:spcAft>
                          <a:spcPts val="0"/>
                        </a:spcAft>
                      </a:pPr>
                      <a:r>
                        <a:rPr lang="en-US" sz="1800" dirty="0">
                          <a:effectLst/>
                        </a:rPr>
                        <a:t>I</a:t>
                      </a:r>
                      <a:endParaRPr lang="ru-RU" sz="1600" dirty="0">
                        <a:effectLst/>
                        <a:latin typeface="NewtonC"/>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800" dirty="0">
                          <a:effectLst/>
                        </a:rPr>
                        <a:t>В</a:t>
                      </a:r>
                      <a:endParaRPr lang="ru-RU" sz="1600" dirty="0">
                        <a:effectLst/>
                        <a:latin typeface="NewtonC"/>
                        <a:ea typeface="Calibri" panose="020F0502020204030204" pitchFamily="34" charset="0"/>
                        <a:cs typeface="Times New Roman" panose="02020603050405020304" pitchFamily="18" charset="0"/>
                      </a:endParaRPr>
                    </a:p>
                  </a:txBody>
                  <a:tcPr marL="68580" marR="68580" marT="0" marB="0"/>
                </a:tc>
              </a:tr>
              <a:tr h="702213">
                <a:tc>
                  <a:txBody>
                    <a:bodyPr/>
                    <a:lstStyle/>
                    <a:p>
                      <a:pPr algn="just">
                        <a:spcAft>
                          <a:spcPts val="0"/>
                        </a:spcAft>
                      </a:pPr>
                      <a:r>
                        <a:rPr lang="ru-RU" sz="1800" dirty="0">
                          <a:solidFill>
                            <a:schemeClr val="tx1"/>
                          </a:solidFill>
                          <a:effectLst/>
                        </a:rPr>
                        <a:t>Пациентам </a:t>
                      </a:r>
                      <a:r>
                        <a:rPr lang="ru-RU" sz="1800" dirty="0" smtClean="0">
                          <a:solidFill>
                            <a:schemeClr val="tx1"/>
                          </a:solidFill>
                          <a:effectLst/>
                        </a:rPr>
                        <a:t>с </a:t>
                      </a:r>
                      <a:r>
                        <a:rPr lang="ru-RU" sz="1800" dirty="0">
                          <a:solidFill>
                            <a:schemeClr val="tx1"/>
                          </a:solidFill>
                          <a:effectLst/>
                        </a:rPr>
                        <a:t>умеренным </a:t>
                      </a:r>
                      <a:r>
                        <a:rPr lang="ru-RU" sz="1800" dirty="0" smtClean="0">
                          <a:solidFill>
                            <a:schemeClr val="tx1"/>
                          </a:solidFill>
                          <a:effectLst/>
                        </a:rPr>
                        <a:t>и низким риском </a:t>
                      </a:r>
                      <a:r>
                        <a:rPr lang="ru-RU" sz="1800" dirty="0">
                          <a:solidFill>
                            <a:schemeClr val="tx1"/>
                          </a:solidFill>
                          <a:effectLst/>
                        </a:rPr>
                        <a:t>по шкале SCORE  рекомендуется целевой уровень </a:t>
                      </a:r>
                      <a:r>
                        <a:rPr lang="ru-RU" sz="1800" dirty="0" smtClean="0">
                          <a:solidFill>
                            <a:schemeClr val="tx1"/>
                          </a:solidFill>
                          <a:effectLst/>
                        </a:rPr>
                        <a:t>ХС ЛПНП </a:t>
                      </a:r>
                      <a:r>
                        <a:rPr lang="ru-RU" sz="1800" dirty="0">
                          <a:solidFill>
                            <a:schemeClr val="tx1"/>
                          </a:solidFill>
                          <a:effectLst>
                            <a:outerShdw blurRad="38100" dist="38100" dir="2700000" algn="tl">
                              <a:srgbClr val="000000">
                                <a:alpha val="43137"/>
                              </a:srgbClr>
                            </a:outerShdw>
                          </a:effectLst>
                        </a:rPr>
                        <a:t>&lt;3 </a:t>
                      </a:r>
                      <a:r>
                        <a:rPr lang="ru-RU" sz="1800" dirty="0" err="1" smtClean="0">
                          <a:solidFill>
                            <a:schemeClr val="tx1"/>
                          </a:solidFill>
                          <a:effectLst>
                            <a:outerShdw blurRad="38100" dist="38100" dir="2700000" algn="tl">
                              <a:srgbClr val="000000">
                                <a:alpha val="43137"/>
                              </a:srgbClr>
                            </a:outerShdw>
                          </a:effectLst>
                        </a:rPr>
                        <a:t>ммоль</a:t>
                      </a:r>
                      <a:r>
                        <a:rPr lang="ru-RU" sz="1800" dirty="0" smtClean="0">
                          <a:solidFill>
                            <a:schemeClr val="tx1"/>
                          </a:solidFill>
                          <a:effectLst>
                            <a:outerShdw blurRad="38100" dist="38100" dir="2700000" algn="tl">
                              <a:srgbClr val="000000">
                                <a:alpha val="43137"/>
                              </a:srgbClr>
                            </a:outerShdw>
                          </a:effectLst>
                        </a:rPr>
                        <a:t>/л</a:t>
                      </a:r>
                      <a:endParaRPr lang="ru-RU" sz="1600" dirty="0">
                        <a:solidFill>
                          <a:schemeClr val="tx1"/>
                        </a:solidFill>
                        <a:effectLst/>
                        <a:latin typeface="NewtonC"/>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r>
                        <a:rPr lang="en-US" sz="1800" dirty="0" err="1">
                          <a:effectLst/>
                        </a:rPr>
                        <a:t>IIа</a:t>
                      </a:r>
                      <a:endParaRPr lang="ru-RU" sz="1600" dirty="0">
                        <a:effectLst/>
                        <a:latin typeface="NewtonC"/>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800" dirty="0">
                          <a:effectLst/>
                        </a:rPr>
                        <a:t>С</a:t>
                      </a:r>
                      <a:endParaRPr lang="ru-RU" sz="1600" dirty="0">
                        <a:effectLst/>
                        <a:latin typeface="NewtonC"/>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1" name="Прямоугольник 10"/>
          <p:cNvSpPr/>
          <p:nvPr/>
        </p:nvSpPr>
        <p:spPr>
          <a:xfrm>
            <a:off x="107504" y="5339326"/>
            <a:ext cx="3203848" cy="646331"/>
          </a:xfrm>
          <a:prstGeom prst="rect">
            <a:avLst/>
          </a:prstGeom>
        </p:spPr>
        <p:txBody>
          <a:bodyPr wrap="square">
            <a:spAutoFit/>
          </a:bodyPr>
          <a:lstStyle/>
          <a:p>
            <a:pPr algn="ctr"/>
            <a:r>
              <a:rPr lang="ru-RU" i="1" dirty="0" smtClean="0">
                <a:solidFill>
                  <a:prstClr val="black"/>
                </a:solidFill>
                <a:cs typeface="Arial" pitchFamily="34" charset="0"/>
              </a:rPr>
              <a:t>Европейские рекомендации по лечению </a:t>
            </a:r>
            <a:r>
              <a:rPr lang="ru-RU" i="1" dirty="0" err="1" smtClean="0">
                <a:solidFill>
                  <a:prstClr val="black"/>
                </a:solidFill>
                <a:cs typeface="Arial" pitchFamily="34" charset="0"/>
              </a:rPr>
              <a:t>дислипидемий</a:t>
            </a:r>
            <a:r>
              <a:rPr lang="en-US" i="1" dirty="0" smtClean="0">
                <a:solidFill>
                  <a:prstClr val="black"/>
                </a:solidFill>
                <a:cs typeface="Arial" pitchFamily="34" charset="0"/>
              </a:rPr>
              <a:t> 2016</a:t>
            </a:r>
            <a:endParaRPr lang="ru-RU" dirty="0">
              <a:solidFill>
                <a:prstClr val="black"/>
              </a:solidFill>
            </a:endParaRPr>
          </a:p>
        </p:txBody>
      </p:sp>
      <p:sp>
        <p:nvSpPr>
          <p:cNvPr id="12" name="Rectangle 13"/>
          <p:cNvSpPr>
            <a:spLocks noChangeArrowheads="1"/>
          </p:cNvSpPr>
          <p:nvPr/>
        </p:nvSpPr>
        <p:spPr bwMode="auto">
          <a:xfrm>
            <a:off x="4860033" y="5229200"/>
            <a:ext cx="4032447" cy="864096"/>
          </a:xfrm>
          <a:prstGeom prst="rect">
            <a:avLst/>
          </a:prstGeom>
          <a:noFill/>
          <a:ln w="9525">
            <a:noFill/>
            <a:miter lim="800000"/>
            <a:headEnd/>
            <a:tailEnd/>
          </a:ln>
          <a:effectLst/>
        </p:spPr>
        <p:txBody>
          <a:bodyPr wrap="none" anchor="ctr"/>
          <a:lstStyle/>
          <a:p>
            <a:pPr algn="ctr"/>
            <a:endParaRPr lang="ru-RU" sz="1400" i="1" dirty="0" smtClean="0">
              <a:solidFill>
                <a:prstClr val="black"/>
              </a:solidFill>
              <a:cs typeface="Arial" pitchFamily="34" charset="0"/>
            </a:endParaRPr>
          </a:p>
          <a:p>
            <a:pPr algn="ctr"/>
            <a:r>
              <a:rPr lang="ru-RU" i="1" dirty="0" smtClean="0">
                <a:solidFill>
                  <a:prstClr val="black"/>
                </a:solidFill>
                <a:cs typeface="Arial" pitchFamily="34" charset="0"/>
              </a:rPr>
              <a:t>Национальные рекомендации </a:t>
            </a:r>
          </a:p>
          <a:p>
            <a:pPr algn="ctr"/>
            <a:r>
              <a:rPr lang="ru-RU" i="1" dirty="0" smtClean="0">
                <a:solidFill>
                  <a:prstClr val="black"/>
                </a:solidFill>
                <a:cs typeface="Arial" pitchFamily="34" charset="0"/>
              </a:rPr>
              <a:t>«Кардиоваскулярная профилактика 2017»</a:t>
            </a:r>
          </a:p>
          <a:p>
            <a:pPr algn="ctr"/>
            <a:r>
              <a:rPr lang="ru-RU" sz="1400" i="1" dirty="0" smtClean="0">
                <a:solidFill>
                  <a:prstClr val="black"/>
                </a:solidFill>
                <a:cs typeface="Arial" pitchFamily="34" charset="0"/>
              </a:rPr>
              <a:t> </a:t>
            </a:r>
            <a:endParaRPr lang="ru-RU" sz="1400" i="1" dirty="0">
              <a:solidFill>
                <a:prstClr val="black"/>
              </a:solidFill>
              <a:cs typeface="Arial" pitchFamily="34" charset="0"/>
            </a:endParaRPr>
          </a:p>
        </p:txBody>
      </p:sp>
    </p:spTree>
    <p:extLst>
      <p:ext uri="{BB962C8B-B14F-4D97-AF65-F5344CB8AC3E}">
        <p14:creationId xmlns:p14="http://schemas.microsoft.com/office/powerpoint/2010/main" val="290465129"/>
      </p:ext>
    </p:extLst>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44624"/>
            <a:ext cx="8424936" cy="830997"/>
          </a:xfrm>
          <a:prstGeom prst="rect">
            <a:avLst/>
          </a:prstGeom>
        </p:spPr>
        <p:txBody>
          <a:bodyPr wrap="square">
            <a:spAutoFit/>
          </a:bodyPr>
          <a:lstStyle/>
          <a:p>
            <a:r>
              <a:rPr lang="ru-RU" sz="2400" b="1" dirty="0" smtClean="0">
                <a:solidFill>
                  <a:schemeClr val="accent5">
                    <a:lumMod val="75000"/>
                  </a:schemeClr>
                </a:solidFill>
                <a:effectLst>
                  <a:outerShdw blurRad="38100" dist="38100" dir="2700000" algn="tl">
                    <a:srgbClr val="000000">
                      <a:alpha val="43137"/>
                    </a:srgbClr>
                  </a:outerShdw>
                </a:effectLst>
              </a:rPr>
              <a:t>Диета снижает уровень холестерина довольно слабо, поэтому… </a:t>
            </a:r>
            <a:endParaRPr lang="ru-RU" sz="2400" dirty="0" smtClean="0">
              <a:solidFill>
                <a:schemeClr val="accent5">
                  <a:lumMod val="75000"/>
                </a:schemeClr>
              </a:solidFill>
              <a:effectLst>
                <a:outerShdw blurRad="38100" dist="38100" dir="2700000" algn="tl">
                  <a:srgbClr val="000000">
                    <a:alpha val="43137"/>
                  </a:srgbClr>
                </a:outerShdw>
              </a:effectLst>
            </a:endParaRPr>
          </a:p>
        </p:txBody>
      </p:sp>
      <p:sp>
        <p:nvSpPr>
          <p:cNvPr id="8" name="TextBox 7"/>
          <p:cNvSpPr txBox="1"/>
          <p:nvPr/>
        </p:nvSpPr>
        <p:spPr>
          <a:xfrm>
            <a:off x="1873976" y="4437112"/>
            <a:ext cx="6517232" cy="1631216"/>
          </a:xfrm>
          <a:prstGeom prst="rect">
            <a:avLst/>
          </a:prstGeom>
          <a:noFill/>
        </p:spPr>
        <p:txBody>
          <a:bodyPr wrap="square" rtlCol="0">
            <a:spAutoFit/>
          </a:bodyPr>
          <a:lstStyle/>
          <a:p>
            <a:pPr>
              <a:spcAft>
                <a:spcPts val="1200"/>
              </a:spcAft>
            </a:pPr>
            <a:r>
              <a:rPr lang="ru-RU" dirty="0" smtClean="0">
                <a:solidFill>
                  <a:schemeClr val="accent6">
                    <a:lumMod val="75000"/>
                  </a:schemeClr>
                </a:solidFill>
                <a:sym typeface="Wingdings"/>
              </a:rPr>
              <a:t> </a:t>
            </a:r>
            <a:r>
              <a:rPr lang="ru-RU" dirty="0" smtClean="0"/>
              <a:t>В целом статины хорошо переносятся и безопасны </a:t>
            </a:r>
          </a:p>
          <a:p>
            <a:pPr>
              <a:spcAft>
                <a:spcPts val="1200"/>
              </a:spcAft>
            </a:pPr>
            <a:r>
              <a:rPr lang="ru-RU" dirty="0" smtClean="0">
                <a:solidFill>
                  <a:srgbClr val="F79646">
                    <a:lumMod val="75000"/>
                  </a:srgbClr>
                </a:solidFill>
                <a:sym typeface="Wingdings"/>
              </a:rPr>
              <a:t> </a:t>
            </a:r>
            <a:r>
              <a:rPr lang="ru-RU" dirty="0" smtClean="0"/>
              <a:t>В редких случаях при приеме статинов  возможны повышение уровня ферментов печени и боли в мышцах, так что при их приеме понадобится периодически сдавать анализ крови.</a:t>
            </a:r>
            <a:endParaRPr lang="ru-RU" dirty="0"/>
          </a:p>
        </p:txBody>
      </p:sp>
      <p:pic>
        <p:nvPicPr>
          <p:cNvPr id="9" name="Picture 4"/>
          <p:cNvPicPr>
            <a:picLocks noChangeAspect="1" noChangeArrowheads="1"/>
          </p:cNvPicPr>
          <p:nvPr/>
        </p:nvPicPr>
        <p:blipFill>
          <a:blip r:embed="rId2" cstate="print"/>
          <a:srcRect/>
          <a:stretch>
            <a:fillRect/>
          </a:stretch>
        </p:blipFill>
        <p:spPr bwMode="auto">
          <a:xfrm>
            <a:off x="128814" y="4544390"/>
            <a:ext cx="1742378" cy="1124744"/>
          </a:xfrm>
          <a:prstGeom prst="rect">
            <a:avLst/>
          </a:prstGeom>
          <a:noFill/>
          <a:ln w="9525">
            <a:noFill/>
            <a:miter lim="800000"/>
            <a:headEnd/>
            <a:tailEnd/>
          </a:ln>
        </p:spPr>
      </p:pic>
      <p:sp>
        <p:nvSpPr>
          <p:cNvPr id="10" name="Прямоугольник 9"/>
          <p:cNvSpPr/>
          <p:nvPr/>
        </p:nvSpPr>
        <p:spPr>
          <a:xfrm>
            <a:off x="364409" y="1011157"/>
            <a:ext cx="8452213" cy="3539430"/>
          </a:xfrm>
          <a:prstGeom prst="rect">
            <a:avLst/>
          </a:prstGeom>
        </p:spPr>
        <p:txBody>
          <a:bodyPr wrap="square">
            <a:spAutoFit/>
          </a:bodyPr>
          <a:lstStyle/>
          <a:p>
            <a:r>
              <a:rPr lang="ru-RU" sz="2000" b="1" dirty="0" smtClean="0"/>
              <a:t>Большинству людей с </a:t>
            </a:r>
            <a:r>
              <a:rPr lang="ru-RU" sz="2000" b="1" dirty="0" smtClean="0">
                <a:solidFill>
                  <a:srgbClr val="FF0000"/>
                </a:solidFill>
              </a:rPr>
              <a:t>ишемической болезнью сердца</a:t>
            </a:r>
            <a:r>
              <a:rPr lang="ru-RU" sz="2000" b="1" dirty="0" smtClean="0"/>
              <a:t>, </a:t>
            </a:r>
            <a:r>
              <a:rPr lang="ru-RU" sz="2000" b="1" dirty="0" smtClean="0">
                <a:solidFill>
                  <a:srgbClr val="FF0000"/>
                </a:solidFill>
              </a:rPr>
              <a:t>высоким</a:t>
            </a:r>
            <a:r>
              <a:rPr lang="ru-RU" sz="2000" b="1" dirty="0" smtClean="0"/>
              <a:t> и </a:t>
            </a:r>
            <a:r>
              <a:rPr lang="ru-RU" sz="2000" b="1" dirty="0" smtClean="0">
                <a:solidFill>
                  <a:srgbClr val="FF0000"/>
                </a:solidFill>
              </a:rPr>
              <a:t>очень высоким сердечно-сосудистым риском </a:t>
            </a:r>
            <a:r>
              <a:rPr lang="ru-RU" sz="2000" b="1" dirty="0" smtClean="0"/>
              <a:t>врачи назначают снижающие холестерин препараты</a:t>
            </a:r>
          </a:p>
          <a:p>
            <a:endParaRPr lang="ru-RU" b="1" dirty="0" smtClean="0"/>
          </a:p>
          <a:p>
            <a:pPr>
              <a:spcAft>
                <a:spcPts val="1200"/>
              </a:spcAft>
            </a:pPr>
            <a:r>
              <a:rPr lang="ru-RU" dirty="0" smtClean="0">
                <a:solidFill>
                  <a:schemeClr val="accent6">
                    <a:lumMod val="75000"/>
                  </a:schemeClr>
                </a:solidFill>
                <a:sym typeface="Wingdings"/>
              </a:rPr>
              <a:t></a:t>
            </a:r>
            <a:r>
              <a:rPr lang="ru-RU" dirty="0" smtClean="0">
                <a:sym typeface="Wingdings"/>
              </a:rPr>
              <a:t> </a:t>
            </a:r>
            <a:r>
              <a:rPr lang="ru-RU" dirty="0" smtClean="0"/>
              <a:t>Наиболее часто на практике назначаются препараты из класса </a:t>
            </a:r>
            <a:r>
              <a:rPr lang="ru-RU" b="1" dirty="0" smtClean="0"/>
              <a:t>статинов</a:t>
            </a:r>
            <a:r>
              <a:rPr lang="ru-RU" dirty="0" smtClean="0"/>
              <a:t> – </a:t>
            </a:r>
            <a:r>
              <a:rPr lang="ru-RU" dirty="0" err="1" smtClean="0"/>
              <a:t>аторвастатин</a:t>
            </a:r>
            <a:r>
              <a:rPr lang="ru-RU" dirty="0" smtClean="0"/>
              <a:t>, </a:t>
            </a:r>
            <a:r>
              <a:rPr lang="ru-RU" dirty="0" err="1" smtClean="0"/>
              <a:t>розувастатин</a:t>
            </a:r>
            <a:r>
              <a:rPr lang="ru-RU" dirty="0" smtClean="0"/>
              <a:t>, </a:t>
            </a:r>
            <a:r>
              <a:rPr lang="ru-RU" dirty="0" err="1" smtClean="0"/>
              <a:t>симвастатин</a:t>
            </a:r>
            <a:r>
              <a:rPr lang="ru-RU" dirty="0" smtClean="0"/>
              <a:t> и т.д. </a:t>
            </a:r>
          </a:p>
          <a:p>
            <a:pPr>
              <a:spcAft>
                <a:spcPts val="1200"/>
              </a:spcAft>
            </a:pPr>
            <a:r>
              <a:rPr lang="ru-RU" dirty="0" smtClean="0">
                <a:solidFill>
                  <a:srgbClr val="F79646">
                    <a:lumMod val="75000"/>
                  </a:srgbClr>
                </a:solidFill>
                <a:sym typeface="Wingdings"/>
              </a:rPr>
              <a:t> </a:t>
            </a:r>
            <a:r>
              <a:rPr lang="ru-RU" dirty="0" smtClean="0"/>
              <a:t>В основном статины снижают «плохой» холестерин (ХС ЛНП), а также немного повышают «хороший» холестерин (ХС ЛВП) и снижают триглицериды </a:t>
            </a:r>
          </a:p>
          <a:p>
            <a:pPr>
              <a:spcAft>
                <a:spcPts val="1200"/>
              </a:spcAft>
            </a:pPr>
            <a:r>
              <a:rPr lang="ru-RU" dirty="0" smtClean="0">
                <a:solidFill>
                  <a:srgbClr val="F79646">
                    <a:lumMod val="75000"/>
                  </a:srgbClr>
                </a:solidFill>
                <a:sym typeface="Wingdings"/>
              </a:rPr>
              <a:t> </a:t>
            </a:r>
            <a:r>
              <a:rPr lang="ru-RU" dirty="0" smtClean="0"/>
              <a:t>Если Вам был назначен такой препарат, его надо </a:t>
            </a:r>
            <a:r>
              <a:rPr lang="ru-RU" dirty="0"/>
              <a:t>принимать постоянно и ни в коем случае не отменять </a:t>
            </a:r>
            <a:r>
              <a:rPr lang="ru-RU" dirty="0" smtClean="0"/>
              <a:t>самостоятельно, даже если достигнутый уровень холестерина кажется Вам низким</a:t>
            </a:r>
            <a:r>
              <a:rPr lang="ru-RU" dirty="0" smtClean="0">
                <a:solidFill>
                  <a:srgbClr val="F79646">
                    <a:lumMod val="75000"/>
                  </a:srgbClr>
                </a:solidFill>
                <a:sym typeface="Wingdings"/>
              </a:rPr>
              <a:t> </a:t>
            </a:r>
            <a:endParaRPr lang="ru-RU" dirty="0" smtClean="0"/>
          </a:p>
        </p:txBody>
      </p:sp>
      <p:pic>
        <p:nvPicPr>
          <p:cNvPr id="12" name="Рисунок 11" descr="000000125.jpg"/>
          <p:cNvPicPr>
            <a:picLocks noChangeAspect="1"/>
          </p:cNvPicPr>
          <p:nvPr/>
        </p:nvPicPr>
        <p:blipFill>
          <a:blip r:embed="rId3" cstate="print"/>
          <a:stretch>
            <a:fillRect/>
          </a:stretch>
        </p:blipFill>
        <p:spPr>
          <a:xfrm>
            <a:off x="7596336" y="0"/>
            <a:ext cx="1475656" cy="974275"/>
          </a:xfrm>
          <a:prstGeom prst="rect">
            <a:avLst/>
          </a:prstGeom>
        </p:spPr>
      </p:pic>
      <p:sp>
        <p:nvSpPr>
          <p:cNvPr id="13" name="TextBox 12"/>
          <p:cNvSpPr txBox="1"/>
          <p:nvPr/>
        </p:nvSpPr>
        <p:spPr>
          <a:xfrm>
            <a:off x="155824" y="953362"/>
            <a:ext cx="351378" cy="707886"/>
          </a:xfrm>
          <a:prstGeom prst="rect">
            <a:avLst/>
          </a:prstGeom>
          <a:noFill/>
        </p:spPr>
        <p:txBody>
          <a:bodyPr wrap="none" rtlCol="0">
            <a:spAutoFit/>
          </a:bodyPr>
          <a:lstStyle/>
          <a:p>
            <a:r>
              <a:rPr lang="ru-RU" sz="4000" dirty="0" smtClean="0">
                <a:solidFill>
                  <a:srgbClr val="FF0000"/>
                </a:solidFill>
              </a:rPr>
              <a:t>!</a:t>
            </a:r>
            <a:endParaRPr lang="ru-RU" dirty="0">
              <a:solidFill>
                <a:srgbClr val="FF0000"/>
              </a:solidFill>
            </a:endParaRPr>
          </a:p>
        </p:txBody>
      </p:sp>
    </p:spTree>
    <p:extLst>
      <p:ext uri="{BB962C8B-B14F-4D97-AF65-F5344CB8AC3E}">
        <p14:creationId xmlns:p14="http://schemas.microsoft.com/office/powerpoint/2010/main" val="11497879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759080" y="3253094"/>
            <a:ext cx="7056784" cy="1938992"/>
          </a:xfrm>
          <a:prstGeom prst="rect">
            <a:avLst/>
          </a:prstGeom>
        </p:spPr>
        <p:txBody>
          <a:bodyPr wrap="square">
            <a:spAutoFit/>
          </a:bodyPr>
          <a:lstStyle/>
          <a:p>
            <a:pPr marL="342900" indent="-342900">
              <a:buClr>
                <a:srgbClr val="FF0000"/>
              </a:buClr>
              <a:buFont typeface="+mj-lt"/>
              <a:buAutoNum type="arabicPeriod"/>
            </a:pPr>
            <a:r>
              <a:rPr lang="ru-RU" sz="2400" dirty="0"/>
              <a:t>&lt; 5,6 </a:t>
            </a:r>
            <a:r>
              <a:rPr lang="ru-RU" sz="2400" dirty="0" err="1" smtClean="0"/>
              <a:t>ммоль</a:t>
            </a:r>
            <a:r>
              <a:rPr lang="ru-RU" sz="2400" dirty="0" smtClean="0"/>
              <a:t>/л, если для анализа использовалась капиллярная кровь (из пальца)</a:t>
            </a:r>
          </a:p>
          <a:p>
            <a:pPr marL="342900" indent="-342900">
              <a:buClr>
                <a:srgbClr val="FF0000"/>
              </a:buClr>
              <a:buFont typeface="+mj-lt"/>
              <a:buAutoNum type="arabicPeriod"/>
            </a:pPr>
            <a:r>
              <a:rPr lang="ru-RU" sz="2400" dirty="0"/>
              <a:t>&lt; 6,1 </a:t>
            </a:r>
            <a:r>
              <a:rPr lang="ru-RU" sz="2400" dirty="0" err="1"/>
              <a:t>ммоль</a:t>
            </a:r>
            <a:r>
              <a:rPr lang="ru-RU" sz="2400" dirty="0"/>
              <a:t>/л, если для анализа использовалась венозная </a:t>
            </a:r>
            <a:r>
              <a:rPr lang="ru-RU" sz="2400" dirty="0" smtClean="0"/>
              <a:t>кровь</a:t>
            </a:r>
            <a:endParaRPr lang="ru-RU" sz="2400" dirty="0"/>
          </a:p>
          <a:p>
            <a:pPr marL="342900" indent="-342900">
              <a:buClr>
                <a:srgbClr val="FF0000"/>
              </a:buClr>
              <a:buFont typeface="+mj-lt"/>
              <a:buAutoNum type="arabicPeriod"/>
            </a:pPr>
            <a:r>
              <a:rPr lang="ru-RU" sz="2400" dirty="0" smtClean="0"/>
              <a:t>Все перечисленное верно</a:t>
            </a:r>
          </a:p>
        </p:txBody>
      </p:sp>
      <p:sp>
        <p:nvSpPr>
          <p:cNvPr id="5" name="TextBox 4"/>
          <p:cNvSpPr txBox="1"/>
          <p:nvPr/>
        </p:nvSpPr>
        <p:spPr>
          <a:xfrm>
            <a:off x="269823" y="181270"/>
            <a:ext cx="8964488" cy="1200329"/>
          </a:xfrm>
          <a:prstGeom prst="rect">
            <a:avLst/>
          </a:prstGeom>
          <a:noFill/>
        </p:spPr>
        <p:txBody>
          <a:bodyPr wrap="square" rtlCol="0">
            <a:spAutoFit/>
          </a:bodyPr>
          <a:lstStyle/>
          <a:p>
            <a:r>
              <a:rPr lang="ru-RU" sz="2400" b="1" dirty="0" smtClean="0">
                <a:solidFill>
                  <a:schemeClr val="accent5">
                    <a:lumMod val="50000"/>
                  </a:schemeClr>
                </a:solidFill>
              </a:rPr>
              <a:t>Сахарный диабет  – это группа заболеваний, которые характеризуются хроническим повышением уровня сахара (глюкозы) в крови. </a:t>
            </a:r>
          </a:p>
        </p:txBody>
      </p:sp>
      <p:sp>
        <p:nvSpPr>
          <p:cNvPr id="3" name="Прямоугольник 2"/>
          <p:cNvSpPr/>
          <p:nvPr/>
        </p:nvSpPr>
        <p:spPr>
          <a:xfrm>
            <a:off x="1453183" y="1381599"/>
            <a:ext cx="7422444" cy="1323439"/>
          </a:xfrm>
          <a:prstGeom prst="rect">
            <a:avLst/>
          </a:prstGeom>
        </p:spPr>
        <p:txBody>
          <a:bodyPr wrap="square">
            <a:spAutoFit/>
          </a:bodyPr>
          <a:lstStyle/>
          <a:p>
            <a:pPr lvl="0">
              <a:buClr>
                <a:srgbClr val="C00000"/>
              </a:buClr>
            </a:pPr>
            <a:r>
              <a:rPr lang="ru-RU" sz="2000" dirty="0"/>
              <a:t>Сахарный диабет относится к наиболее мощным факторам риска </a:t>
            </a:r>
            <a:r>
              <a:rPr lang="ru-RU" sz="2000" dirty="0" smtClean="0"/>
              <a:t>инфаркта миокарда и других  сердечно-сосудистых </a:t>
            </a:r>
            <a:r>
              <a:rPr lang="ru-RU" sz="2000" dirty="0"/>
              <a:t>заболеваний, </a:t>
            </a:r>
            <a:r>
              <a:rPr lang="ru-RU" sz="2000" dirty="0" smtClean="0"/>
              <a:t>так что </a:t>
            </a:r>
            <a:r>
              <a:rPr lang="ru-RU" sz="2000" dirty="0"/>
              <a:t>большинство пациентов с СД относится к категориям </a:t>
            </a:r>
            <a:r>
              <a:rPr lang="ru-RU" sz="2000" dirty="0">
                <a:solidFill>
                  <a:srgbClr val="FF0000"/>
                </a:solidFill>
              </a:rPr>
              <a:t>высокого </a:t>
            </a:r>
            <a:r>
              <a:rPr lang="ru-RU" sz="2000" dirty="0"/>
              <a:t>и</a:t>
            </a:r>
            <a:r>
              <a:rPr lang="ru-RU" sz="2000" dirty="0">
                <a:solidFill>
                  <a:srgbClr val="FF0000"/>
                </a:solidFill>
              </a:rPr>
              <a:t> очень высокого </a:t>
            </a:r>
            <a:r>
              <a:rPr lang="ru-RU" sz="2000" dirty="0" smtClean="0">
                <a:solidFill>
                  <a:srgbClr val="FF0000"/>
                </a:solidFill>
              </a:rPr>
              <a:t>сердечно-сосудистого риска</a:t>
            </a:r>
            <a:endParaRPr lang="ru-RU" sz="2000" dirty="0"/>
          </a:p>
        </p:txBody>
      </p:sp>
      <p:sp>
        <p:nvSpPr>
          <p:cNvPr id="7" name="TextBox 6"/>
          <p:cNvSpPr txBox="1"/>
          <p:nvPr/>
        </p:nvSpPr>
        <p:spPr>
          <a:xfrm>
            <a:off x="739227" y="1204727"/>
            <a:ext cx="457064" cy="1323439"/>
          </a:xfrm>
          <a:prstGeom prst="rect">
            <a:avLst/>
          </a:prstGeom>
          <a:noFill/>
        </p:spPr>
        <p:txBody>
          <a:bodyPr wrap="square" rtlCol="0">
            <a:spAutoFit/>
          </a:bodyPr>
          <a:lstStyle/>
          <a:p>
            <a:r>
              <a:rPr lang="ru-RU" sz="8000" dirty="0" smtClean="0">
                <a:solidFill>
                  <a:srgbClr val="FF0000"/>
                </a:solidFill>
              </a:rPr>
              <a:t>!</a:t>
            </a:r>
            <a:endParaRPr lang="ru-RU" sz="4400" dirty="0">
              <a:solidFill>
                <a:srgbClr val="FF0000"/>
              </a:solidFill>
            </a:endParaRPr>
          </a:p>
        </p:txBody>
      </p:sp>
      <p:sp>
        <p:nvSpPr>
          <p:cNvPr id="4" name="Прямоугольник 3"/>
          <p:cNvSpPr/>
          <p:nvPr/>
        </p:nvSpPr>
        <p:spPr>
          <a:xfrm>
            <a:off x="441075" y="2674403"/>
            <a:ext cx="7956858" cy="461665"/>
          </a:xfrm>
          <a:prstGeom prst="rect">
            <a:avLst/>
          </a:prstGeom>
        </p:spPr>
        <p:txBody>
          <a:bodyPr wrap="none">
            <a:spAutoFit/>
          </a:bodyPr>
          <a:lstStyle/>
          <a:p>
            <a:r>
              <a:rPr lang="ru-RU" sz="2400" b="1" dirty="0" smtClean="0">
                <a:solidFill>
                  <a:srgbClr val="00B050"/>
                </a:solidFill>
                <a:effectLst>
                  <a:outerShdw blurRad="38100" dist="38100" dir="2700000" algn="tl">
                    <a:srgbClr val="000000">
                      <a:alpha val="43137"/>
                    </a:srgbClr>
                  </a:outerShdw>
                </a:effectLst>
              </a:rPr>
              <a:t>Знаете ли Вы верхнюю границу нормы для сахара крови?</a:t>
            </a:r>
            <a:endParaRPr lang="ru-RU" sz="2400" dirty="0"/>
          </a:p>
        </p:txBody>
      </p:sp>
      <p:pic>
        <p:nvPicPr>
          <p:cNvPr id="9" name="Picture 2" descr="http://im3-tub-ru.yandex.net/i?id=b3c0e78e7bc39b82bbc29caab0890124-59-144&amp;n=21"/>
          <p:cNvPicPr>
            <a:picLocks noChangeAspect="1" noChangeArrowheads="1"/>
          </p:cNvPicPr>
          <p:nvPr/>
        </p:nvPicPr>
        <p:blipFill>
          <a:blip r:embed="rId2" cstate="print"/>
          <a:srcRect/>
          <a:stretch>
            <a:fillRect/>
          </a:stretch>
        </p:blipFill>
        <p:spPr bwMode="auto">
          <a:xfrm>
            <a:off x="6632278" y="4956181"/>
            <a:ext cx="2367172" cy="1585160"/>
          </a:xfrm>
          <a:prstGeom prst="rect">
            <a:avLst/>
          </a:prstGeom>
          <a:noFill/>
        </p:spPr>
      </p:pic>
    </p:spTree>
    <p:extLst>
      <p:ext uri="{BB962C8B-B14F-4D97-AF65-F5344CB8AC3E}">
        <p14:creationId xmlns:p14="http://schemas.microsoft.com/office/powerpoint/2010/main" val="1854571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32591" y="260648"/>
            <a:ext cx="836442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ru-RU" sz="2400" b="1" dirty="0" smtClean="0">
                <a:solidFill>
                  <a:srgbClr val="4BACC6">
                    <a:lumMod val="50000"/>
                  </a:srgbClr>
                </a:solidFill>
                <a:ea typeface="Times New Roman" pitchFamily="18" charset="0"/>
                <a:cs typeface="Arial" pitchFamily="34" charset="0"/>
              </a:rPr>
              <a:t>Какие самые важные признаки инфаркта миокарда, при которых необходимо вызвать Скорую помощь?</a:t>
            </a:r>
            <a:endParaRPr lang="ru-RU" sz="2400" dirty="0" smtClean="0">
              <a:solidFill>
                <a:srgbClr val="4BACC6">
                  <a:lumMod val="50000"/>
                </a:srgbClr>
              </a:solidFill>
              <a:ea typeface="Times New Roman" pitchFamily="18" charset="0"/>
              <a:cs typeface="Arial" pitchFamily="34" charset="0"/>
            </a:endParaRPr>
          </a:p>
        </p:txBody>
      </p:sp>
      <p:sp>
        <p:nvSpPr>
          <p:cNvPr id="6" name="Прямоугольник 5"/>
          <p:cNvSpPr/>
          <p:nvPr/>
        </p:nvSpPr>
        <p:spPr>
          <a:xfrm>
            <a:off x="529433" y="1628800"/>
            <a:ext cx="7416824" cy="3431709"/>
          </a:xfrm>
          <a:prstGeom prst="rect">
            <a:avLst/>
          </a:prstGeom>
        </p:spPr>
        <p:txBody>
          <a:bodyPr wrap="square">
            <a:spAutoFit/>
          </a:bodyPr>
          <a:lstStyle/>
          <a:p>
            <a:pPr marL="514350" indent="-514350">
              <a:spcAft>
                <a:spcPts val="600"/>
              </a:spcAft>
              <a:buClr>
                <a:srgbClr val="FF0000"/>
              </a:buClr>
              <a:buFont typeface="+mj-lt"/>
              <a:buAutoNum type="arabicPeriod"/>
            </a:pPr>
            <a:r>
              <a:rPr lang="ru-RU" sz="2400" dirty="0" smtClean="0">
                <a:solidFill>
                  <a:prstClr val="black"/>
                </a:solidFill>
              </a:rPr>
              <a:t>Боль за грудиной или в левой половине грудной клетки, отдающая в нижнюю челюсть, левую руку, спину </a:t>
            </a:r>
          </a:p>
          <a:p>
            <a:pPr marL="514350" indent="-514350">
              <a:spcAft>
                <a:spcPts val="600"/>
              </a:spcAft>
              <a:buClr>
                <a:srgbClr val="FF0000"/>
              </a:buClr>
              <a:buFont typeface="+mj-lt"/>
              <a:buAutoNum type="arabicPeriod"/>
            </a:pPr>
            <a:r>
              <a:rPr lang="ru-RU" sz="2400" dirty="0" smtClean="0">
                <a:solidFill>
                  <a:prstClr val="black"/>
                </a:solidFill>
              </a:rPr>
              <a:t>Холодный пот</a:t>
            </a:r>
          </a:p>
          <a:p>
            <a:pPr marL="514350" indent="-514350">
              <a:spcAft>
                <a:spcPts val="600"/>
              </a:spcAft>
              <a:buClr>
                <a:srgbClr val="FF0000"/>
              </a:buClr>
              <a:buFont typeface="+mj-lt"/>
              <a:buAutoNum type="arabicPeriod"/>
            </a:pPr>
            <a:r>
              <a:rPr lang="ru-RU" sz="2400" dirty="0" smtClean="0">
                <a:solidFill>
                  <a:prstClr val="black"/>
                </a:solidFill>
              </a:rPr>
              <a:t>Чувство страха</a:t>
            </a:r>
          </a:p>
          <a:p>
            <a:pPr marL="514350" indent="-514350">
              <a:spcAft>
                <a:spcPts val="600"/>
              </a:spcAft>
              <a:buClr>
                <a:srgbClr val="FF0000"/>
              </a:buClr>
              <a:buFont typeface="+mj-lt"/>
              <a:buAutoNum type="arabicPeriod"/>
            </a:pPr>
            <a:r>
              <a:rPr lang="ru-RU" sz="2400" dirty="0" smtClean="0">
                <a:solidFill>
                  <a:prstClr val="black"/>
                </a:solidFill>
              </a:rPr>
              <a:t>Чувство нехватки воздуха, одышка</a:t>
            </a:r>
          </a:p>
          <a:p>
            <a:pPr marL="514350" indent="-514350">
              <a:spcAft>
                <a:spcPts val="600"/>
              </a:spcAft>
              <a:buClr>
                <a:srgbClr val="FF0000"/>
              </a:buClr>
              <a:buFont typeface="+mj-lt"/>
              <a:buAutoNum type="arabicPeriod"/>
            </a:pPr>
            <a:r>
              <a:rPr lang="ru-RU" sz="2400" dirty="0" smtClean="0">
                <a:solidFill>
                  <a:prstClr val="black"/>
                </a:solidFill>
              </a:rPr>
              <a:t>Боль в животе, рвота (относительно редко)</a:t>
            </a:r>
          </a:p>
          <a:p>
            <a:pPr marL="514350" indent="-514350">
              <a:spcAft>
                <a:spcPts val="600"/>
              </a:spcAft>
              <a:buClr>
                <a:srgbClr val="FF0000"/>
              </a:buClr>
              <a:buFont typeface="+mj-lt"/>
              <a:buAutoNum type="arabicPeriod"/>
            </a:pPr>
            <a:r>
              <a:rPr lang="ru-RU" sz="2400" b="1" dirty="0" smtClean="0">
                <a:solidFill>
                  <a:srgbClr val="C00000"/>
                </a:solidFill>
              </a:rPr>
              <a:t>Все перечисленное верно</a:t>
            </a:r>
          </a:p>
        </p:txBody>
      </p:sp>
      <p:pic>
        <p:nvPicPr>
          <p:cNvPr id="3074" name="Picture 2" descr="Картинки по запросу больной с инфарктом миокарда"/>
          <p:cNvPicPr>
            <a:picLocks noChangeAspect="1" noChangeArrowheads="1"/>
          </p:cNvPicPr>
          <p:nvPr/>
        </p:nvPicPr>
        <p:blipFill>
          <a:blip r:embed="rId2" cstate="print"/>
          <a:srcRect/>
          <a:stretch>
            <a:fillRect/>
          </a:stretch>
        </p:blipFill>
        <p:spPr bwMode="auto">
          <a:xfrm>
            <a:off x="6516216" y="4941168"/>
            <a:ext cx="2376264" cy="1575567"/>
          </a:xfrm>
          <a:prstGeom prst="rect">
            <a:avLst/>
          </a:prstGeom>
          <a:noFill/>
        </p:spPr>
      </p:pic>
      <p:sp>
        <p:nvSpPr>
          <p:cNvPr id="7" name="Прямоугольник 6"/>
          <p:cNvSpPr/>
          <p:nvPr/>
        </p:nvSpPr>
        <p:spPr>
          <a:xfrm>
            <a:off x="510738" y="1307669"/>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14198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759080" y="3253094"/>
            <a:ext cx="7056784" cy="1938992"/>
          </a:xfrm>
          <a:prstGeom prst="rect">
            <a:avLst/>
          </a:prstGeom>
        </p:spPr>
        <p:txBody>
          <a:bodyPr wrap="square">
            <a:spAutoFit/>
          </a:bodyPr>
          <a:lstStyle/>
          <a:p>
            <a:pPr marL="342900" indent="-342900">
              <a:buClr>
                <a:srgbClr val="FF0000"/>
              </a:buClr>
              <a:buFont typeface="+mj-lt"/>
              <a:buAutoNum type="arabicPeriod"/>
            </a:pPr>
            <a:r>
              <a:rPr lang="ru-RU" sz="2400" dirty="0">
                <a:solidFill>
                  <a:prstClr val="black"/>
                </a:solidFill>
              </a:rPr>
              <a:t>&lt; 5,6 </a:t>
            </a:r>
            <a:r>
              <a:rPr lang="ru-RU" sz="2400" dirty="0" err="1" smtClean="0">
                <a:solidFill>
                  <a:prstClr val="black"/>
                </a:solidFill>
              </a:rPr>
              <a:t>ммоль</a:t>
            </a:r>
            <a:r>
              <a:rPr lang="ru-RU" sz="2400" dirty="0" smtClean="0">
                <a:solidFill>
                  <a:prstClr val="black"/>
                </a:solidFill>
              </a:rPr>
              <a:t>/л, если для анализа использовалась капиллярная кровь (из пальца)</a:t>
            </a:r>
          </a:p>
          <a:p>
            <a:pPr marL="342900" indent="-342900">
              <a:buClr>
                <a:srgbClr val="FF0000"/>
              </a:buClr>
              <a:buFont typeface="+mj-lt"/>
              <a:buAutoNum type="arabicPeriod"/>
            </a:pPr>
            <a:r>
              <a:rPr lang="ru-RU" sz="2400" dirty="0">
                <a:solidFill>
                  <a:prstClr val="black"/>
                </a:solidFill>
              </a:rPr>
              <a:t>&lt; 6,1 </a:t>
            </a:r>
            <a:r>
              <a:rPr lang="ru-RU" sz="2400" dirty="0" err="1">
                <a:solidFill>
                  <a:prstClr val="black"/>
                </a:solidFill>
              </a:rPr>
              <a:t>ммоль</a:t>
            </a:r>
            <a:r>
              <a:rPr lang="ru-RU" sz="2400" dirty="0">
                <a:solidFill>
                  <a:prstClr val="black"/>
                </a:solidFill>
              </a:rPr>
              <a:t>/л, если для анализа использовалась венозная </a:t>
            </a:r>
            <a:r>
              <a:rPr lang="ru-RU" sz="2400" dirty="0" smtClean="0">
                <a:solidFill>
                  <a:prstClr val="black"/>
                </a:solidFill>
              </a:rPr>
              <a:t>кровь</a:t>
            </a:r>
            <a:endParaRPr lang="ru-RU" sz="2400" dirty="0">
              <a:solidFill>
                <a:prstClr val="black"/>
              </a:solidFill>
            </a:endParaRPr>
          </a:p>
          <a:p>
            <a:pPr marL="342900" indent="-342900">
              <a:buClr>
                <a:srgbClr val="FF0000"/>
              </a:buClr>
              <a:buFont typeface="+mj-lt"/>
              <a:buAutoNum type="arabicPeriod"/>
            </a:pPr>
            <a:r>
              <a:rPr lang="ru-RU" sz="2400" b="1" dirty="0" smtClean="0">
                <a:solidFill>
                  <a:srgbClr val="C00000"/>
                </a:solidFill>
              </a:rPr>
              <a:t>Все перечисленное верно</a:t>
            </a:r>
          </a:p>
        </p:txBody>
      </p:sp>
      <p:sp>
        <p:nvSpPr>
          <p:cNvPr id="5" name="TextBox 4"/>
          <p:cNvSpPr txBox="1"/>
          <p:nvPr/>
        </p:nvSpPr>
        <p:spPr>
          <a:xfrm>
            <a:off x="269823" y="181270"/>
            <a:ext cx="8964488" cy="1200329"/>
          </a:xfrm>
          <a:prstGeom prst="rect">
            <a:avLst/>
          </a:prstGeom>
          <a:noFill/>
        </p:spPr>
        <p:txBody>
          <a:bodyPr wrap="square" rtlCol="0">
            <a:spAutoFit/>
          </a:bodyPr>
          <a:lstStyle/>
          <a:p>
            <a:r>
              <a:rPr lang="ru-RU" sz="2400" b="1" dirty="0" smtClean="0">
                <a:solidFill>
                  <a:srgbClr val="4BACC6">
                    <a:lumMod val="50000"/>
                  </a:srgbClr>
                </a:solidFill>
              </a:rPr>
              <a:t>Сахарный диабет  – это группа заболеваний, которые характеризуются хроническим повышением уровня сахара (глюкозы) в крови. </a:t>
            </a:r>
          </a:p>
        </p:txBody>
      </p:sp>
      <p:sp>
        <p:nvSpPr>
          <p:cNvPr id="3" name="Прямоугольник 2"/>
          <p:cNvSpPr/>
          <p:nvPr/>
        </p:nvSpPr>
        <p:spPr>
          <a:xfrm>
            <a:off x="1453183" y="1381599"/>
            <a:ext cx="7422444" cy="1323439"/>
          </a:xfrm>
          <a:prstGeom prst="rect">
            <a:avLst/>
          </a:prstGeom>
        </p:spPr>
        <p:txBody>
          <a:bodyPr wrap="square">
            <a:spAutoFit/>
          </a:bodyPr>
          <a:lstStyle/>
          <a:p>
            <a:pPr>
              <a:buClr>
                <a:srgbClr val="C00000"/>
              </a:buClr>
            </a:pPr>
            <a:r>
              <a:rPr lang="ru-RU" sz="2000" dirty="0">
                <a:solidFill>
                  <a:prstClr val="black"/>
                </a:solidFill>
              </a:rPr>
              <a:t>Сахарный диабет относится к наиболее мощным факторам риска </a:t>
            </a:r>
            <a:r>
              <a:rPr lang="ru-RU" sz="2000" dirty="0" smtClean="0">
                <a:solidFill>
                  <a:prstClr val="black"/>
                </a:solidFill>
              </a:rPr>
              <a:t>инфаркта миокарда и других  сердечно-сосудистых </a:t>
            </a:r>
            <a:r>
              <a:rPr lang="ru-RU" sz="2000" dirty="0">
                <a:solidFill>
                  <a:prstClr val="black"/>
                </a:solidFill>
              </a:rPr>
              <a:t>заболеваний, </a:t>
            </a:r>
            <a:r>
              <a:rPr lang="ru-RU" sz="2000" dirty="0" smtClean="0">
                <a:solidFill>
                  <a:prstClr val="black"/>
                </a:solidFill>
              </a:rPr>
              <a:t>так что </a:t>
            </a:r>
            <a:r>
              <a:rPr lang="ru-RU" sz="2000" dirty="0">
                <a:solidFill>
                  <a:prstClr val="black"/>
                </a:solidFill>
              </a:rPr>
              <a:t>большинство пациентов с СД относится к категориям </a:t>
            </a:r>
            <a:r>
              <a:rPr lang="ru-RU" sz="2000" dirty="0">
                <a:solidFill>
                  <a:srgbClr val="FF0000"/>
                </a:solidFill>
              </a:rPr>
              <a:t>высокого </a:t>
            </a:r>
            <a:r>
              <a:rPr lang="ru-RU" sz="2000" dirty="0">
                <a:solidFill>
                  <a:prstClr val="black"/>
                </a:solidFill>
              </a:rPr>
              <a:t>и</a:t>
            </a:r>
            <a:r>
              <a:rPr lang="ru-RU" sz="2000" dirty="0">
                <a:solidFill>
                  <a:srgbClr val="FF0000"/>
                </a:solidFill>
              </a:rPr>
              <a:t> очень высокого </a:t>
            </a:r>
            <a:r>
              <a:rPr lang="ru-RU" sz="2000" dirty="0" smtClean="0">
                <a:solidFill>
                  <a:srgbClr val="FF0000"/>
                </a:solidFill>
              </a:rPr>
              <a:t>сердечно-сосудистого риска</a:t>
            </a:r>
            <a:endParaRPr lang="ru-RU" sz="2000" dirty="0">
              <a:solidFill>
                <a:prstClr val="black"/>
              </a:solidFill>
            </a:endParaRPr>
          </a:p>
        </p:txBody>
      </p:sp>
      <p:sp>
        <p:nvSpPr>
          <p:cNvPr id="7" name="TextBox 6"/>
          <p:cNvSpPr txBox="1"/>
          <p:nvPr/>
        </p:nvSpPr>
        <p:spPr>
          <a:xfrm>
            <a:off x="739227" y="1204727"/>
            <a:ext cx="457064" cy="1323439"/>
          </a:xfrm>
          <a:prstGeom prst="rect">
            <a:avLst/>
          </a:prstGeom>
          <a:noFill/>
        </p:spPr>
        <p:txBody>
          <a:bodyPr wrap="square" rtlCol="0">
            <a:spAutoFit/>
          </a:bodyPr>
          <a:lstStyle/>
          <a:p>
            <a:r>
              <a:rPr lang="ru-RU" sz="8000" dirty="0" smtClean="0">
                <a:solidFill>
                  <a:srgbClr val="FF0000"/>
                </a:solidFill>
              </a:rPr>
              <a:t>!</a:t>
            </a:r>
            <a:endParaRPr lang="ru-RU" sz="4400" dirty="0">
              <a:solidFill>
                <a:srgbClr val="FF0000"/>
              </a:solidFill>
            </a:endParaRPr>
          </a:p>
        </p:txBody>
      </p:sp>
      <p:sp>
        <p:nvSpPr>
          <p:cNvPr id="4" name="Прямоугольник 3"/>
          <p:cNvSpPr/>
          <p:nvPr/>
        </p:nvSpPr>
        <p:spPr>
          <a:xfrm>
            <a:off x="441075" y="2674403"/>
            <a:ext cx="7956858" cy="461665"/>
          </a:xfrm>
          <a:prstGeom prst="rect">
            <a:avLst/>
          </a:prstGeom>
        </p:spPr>
        <p:txBody>
          <a:bodyPr wrap="none">
            <a:spAutoFit/>
          </a:bodyPr>
          <a:lstStyle/>
          <a:p>
            <a:r>
              <a:rPr lang="ru-RU" sz="2400" b="1" dirty="0" smtClean="0">
                <a:solidFill>
                  <a:srgbClr val="00B050"/>
                </a:solidFill>
                <a:effectLst>
                  <a:outerShdw blurRad="38100" dist="38100" dir="2700000" algn="tl">
                    <a:srgbClr val="000000">
                      <a:alpha val="43137"/>
                    </a:srgbClr>
                  </a:outerShdw>
                </a:effectLst>
              </a:rPr>
              <a:t>Знаете ли Вы верхнюю границу нормы для сахара крови?</a:t>
            </a:r>
            <a:endParaRPr lang="ru-RU" sz="2400" dirty="0">
              <a:solidFill>
                <a:prstClr val="black"/>
              </a:solidFill>
            </a:endParaRPr>
          </a:p>
        </p:txBody>
      </p:sp>
      <p:pic>
        <p:nvPicPr>
          <p:cNvPr id="9" name="Picture 2" descr="http://im3-tub-ru.yandex.net/i?id=b3c0e78e7bc39b82bbc29caab0890124-59-144&amp;n=21"/>
          <p:cNvPicPr>
            <a:picLocks noChangeAspect="1" noChangeArrowheads="1"/>
          </p:cNvPicPr>
          <p:nvPr/>
        </p:nvPicPr>
        <p:blipFill>
          <a:blip r:embed="rId2" cstate="print"/>
          <a:srcRect/>
          <a:stretch>
            <a:fillRect/>
          </a:stretch>
        </p:blipFill>
        <p:spPr bwMode="auto">
          <a:xfrm>
            <a:off x="6632278" y="4956181"/>
            <a:ext cx="2367172" cy="1585160"/>
          </a:xfrm>
          <a:prstGeom prst="rect">
            <a:avLst/>
          </a:prstGeom>
          <a:noFill/>
        </p:spPr>
      </p:pic>
    </p:spTree>
    <p:extLst>
      <p:ext uri="{BB962C8B-B14F-4D97-AF65-F5344CB8AC3E}">
        <p14:creationId xmlns:p14="http://schemas.microsoft.com/office/powerpoint/2010/main" val="41217993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3" name="Rectangle 13"/>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33125" name="Text Box 5"/>
          <p:cNvSpPr txBox="1">
            <a:spLocks noChangeArrowheads="1"/>
          </p:cNvSpPr>
          <p:nvPr/>
        </p:nvSpPr>
        <p:spPr bwMode="auto">
          <a:xfrm>
            <a:off x="552175" y="1272534"/>
            <a:ext cx="8028537"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ru-RU" altLang="ru-RU" b="1" i="1" dirty="0" smtClean="0">
                <a:solidFill>
                  <a:schemeClr val="accent6">
                    <a:lumMod val="75000"/>
                  </a:schemeClr>
                </a:solidFill>
                <a:effectLst>
                  <a:outerShdw blurRad="38100" dist="38100" dir="2700000" algn="tl">
                    <a:srgbClr val="C0C0C0"/>
                  </a:outerShdw>
                </a:effectLst>
              </a:rPr>
              <a:t>Сахар крови и </a:t>
            </a:r>
            <a:r>
              <a:rPr lang="ru-RU" altLang="ru-RU" b="1" i="1" dirty="0" err="1" smtClean="0">
                <a:solidFill>
                  <a:schemeClr val="accent6">
                    <a:lumMod val="75000"/>
                  </a:schemeClr>
                </a:solidFill>
                <a:effectLst>
                  <a:outerShdw blurRad="38100" dist="38100" dir="2700000" algn="tl">
                    <a:srgbClr val="C0C0C0"/>
                  </a:outerShdw>
                </a:effectLst>
              </a:rPr>
              <a:t>гликированный</a:t>
            </a:r>
            <a:r>
              <a:rPr lang="ru-RU" altLang="ru-RU" b="1" i="1" dirty="0" smtClean="0">
                <a:solidFill>
                  <a:schemeClr val="accent6">
                    <a:lumMod val="75000"/>
                  </a:schemeClr>
                </a:solidFill>
                <a:effectLst>
                  <a:outerShdw blurRad="38100" dist="38100" dir="2700000" algn="tl">
                    <a:srgbClr val="C0C0C0"/>
                  </a:outerShdw>
                </a:effectLst>
              </a:rPr>
              <a:t> гемоглобин: </a:t>
            </a:r>
            <a:endParaRPr lang="ru-RU" altLang="ru-RU" b="1" i="1" dirty="0">
              <a:solidFill>
                <a:schemeClr val="accent6">
                  <a:lumMod val="75000"/>
                </a:schemeClr>
              </a:solidFill>
              <a:effectLst>
                <a:outerShdw blurRad="38100" dist="38100" dir="2700000" algn="tl">
                  <a:srgbClr val="C0C0C0"/>
                </a:outerShdw>
              </a:effectLst>
            </a:endParaRPr>
          </a:p>
          <a:p>
            <a:pPr algn="l"/>
            <a:r>
              <a:rPr lang="ru-RU" altLang="ru-RU" dirty="0" smtClean="0"/>
              <a:t>В настоящее время не существует единого целевого уровня </a:t>
            </a:r>
            <a:r>
              <a:rPr lang="ru-RU" altLang="ru-RU" dirty="0" err="1" smtClean="0"/>
              <a:t>гликированного</a:t>
            </a:r>
            <a:r>
              <a:rPr lang="ru-RU" altLang="ru-RU" dirty="0" smtClean="0"/>
              <a:t> гемоглобина, который подходил бы всем пациентам. Цели лечения зависят от возраста пациента, наличия осложнений и риска чрезмерного снижения сахара в крови.</a:t>
            </a:r>
          </a:p>
          <a:p>
            <a:pPr algn="l"/>
            <a:r>
              <a:rPr lang="ru-RU" altLang="ru-RU" b="1" dirty="0" smtClean="0">
                <a:solidFill>
                  <a:schemeClr val="accent6">
                    <a:lumMod val="75000"/>
                  </a:schemeClr>
                </a:solidFill>
              </a:rPr>
              <a:t>У большинства людей среднего возраста целевой уровень </a:t>
            </a:r>
            <a:r>
              <a:rPr lang="ru-RU" altLang="ru-RU" b="1" dirty="0" err="1" smtClean="0">
                <a:solidFill>
                  <a:schemeClr val="accent6">
                    <a:lumMod val="75000"/>
                  </a:schemeClr>
                </a:solidFill>
              </a:rPr>
              <a:t>гликированного</a:t>
            </a:r>
            <a:r>
              <a:rPr lang="ru-RU" altLang="ru-RU" b="1" dirty="0" smtClean="0">
                <a:solidFill>
                  <a:schemeClr val="accent6">
                    <a:lumMod val="75000"/>
                  </a:schemeClr>
                </a:solidFill>
              </a:rPr>
              <a:t> гемоглобина должен быть </a:t>
            </a:r>
            <a:r>
              <a:rPr lang="ru-RU" altLang="ru-RU" b="1" dirty="0">
                <a:solidFill>
                  <a:schemeClr val="accent6">
                    <a:lumMod val="75000"/>
                  </a:schemeClr>
                </a:solidFill>
              </a:rPr>
              <a:t>&lt;  7</a:t>
            </a:r>
            <a:r>
              <a:rPr lang="ru-RU" altLang="ru-RU" b="1" dirty="0" smtClean="0">
                <a:solidFill>
                  <a:schemeClr val="accent6">
                    <a:lumMod val="75000"/>
                  </a:schemeClr>
                </a:solidFill>
              </a:rPr>
              <a:t>%</a:t>
            </a:r>
            <a:endParaRPr lang="ru-RU" altLang="ru-RU" b="1" dirty="0">
              <a:solidFill>
                <a:schemeClr val="accent6">
                  <a:lumMod val="75000"/>
                </a:schemeClr>
              </a:solidFill>
            </a:endParaRPr>
          </a:p>
          <a:p>
            <a:pPr algn="l"/>
            <a:endParaRPr lang="ru-RU" altLang="ru-RU" b="1" dirty="0">
              <a:solidFill>
                <a:schemeClr val="accent6">
                  <a:lumMod val="75000"/>
                </a:schemeClr>
              </a:solidFill>
            </a:endParaRPr>
          </a:p>
          <a:p>
            <a:r>
              <a:rPr lang="ru-RU" altLang="ru-RU" dirty="0" smtClean="0"/>
              <a:t>Этому соответствуют следующие значения сахара </a:t>
            </a:r>
            <a:r>
              <a:rPr lang="ru-RU" altLang="ru-RU" dirty="0"/>
              <a:t>крови при самоконтроле</a:t>
            </a:r>
            <a:r>
              <a:rPr lang="ru-RU" altLang="ru-RU" dirty="0" smtClean="0"/>
              <a:t>:      </a:t>
            </a:r>
            <a:r>
              <a:rPr lang="ru-RU" altLang="ru-RU" b="1" dirty="0" smtClean="0">
                <a:solidFill>
                  <a:srgbClr val="C00000"/>
                </a:solidFill>
              </a:rPr>
              <a:t>     </a:t>
            </a:r>
          </a:p>
          <a:p>
            <a:r>
              <a:rPr lang="ru-RU" altLang="ru-RU" b="1" dirty="0">
                <a:solidFill>
                  <a:schemeClr val="accent6">
                    <a:lumMod val="75000"/>
                  </a:schemeClr>
                </a:solidFill>
              </a:rPr>
              <a:t> </a:t>
            </a:r>
            <a:r>
              <a:rPr lang="ru-RU" altLang="ru-RU" b="1" dirty="0" smtClean="0">
                <a:solidFill>
                  <a:schemeClr val="accent6">
                    <a:lumMod val="75000"/>
                  </a:schemeClr>
                </a:solidFill>
              </a:rPr>
              <a:t>                                                     Натощак: </a:t>
            </a:r>
            <a:r>
              <a:rPr lang="en-US" altLang="ru-RU" b="1" dirty="0" smtClean="0">
                <a:solidFill>
                  <a:schemeClr val="accent6">
                    <a:lumMod val="75000"/>
                  </a:schemeClr>
                </a:solidFill>
              </a:rPr>
              <a:t>&lt;</a:t>
            </a:r>
            <a:r>
              <a:rPr lang="ru-RU" altLang="ru-RU" b="1" dirty="0" smtClean="0">
                <a:solidFill>
                  <a:schemeClr val="accent6">
                    <a:lumMod val="75000"/>
                  </a:schemeClr>
                </a:solidFill>
              </a:rPr>
              <a:t> 7,0 </a:t>
            </a:r>
            <a:r>
              <a:rPr lang="ru-RU" altLang="ru-RU" b="1" dirty="0" err="1" smtClean="0">
                <a:solidFill>
                  <a:schemeClr val="accent6">
                    <a:lumMod val="75000"/>
                  </a:schemeClr>
                </a:solidFill>
              </a:rPr>
              <a:t>ммоль</a:t>
            </a:r>
            <a:r>
              <a:rPr lang="ru-RU" altLang="ru-RU" b="1" dirty="0" smtClean="0">
                <a:solidFill>
                  <a:schemeClr val="accent6">
                    <a:lumMod val="75000"/>
                  </a:schemeClr>
                </a:solidFill>
              </a:rPr>
              <a:t>/л</a:t>
            </a:r>
            <a:endParaRPr lang="ru-RU" altLang="ru-RU" b="1" dirty="0">
              <a:solidFill>
                <a:schemeClr val="accent6">
                  <a:lumMod val="75000"/>
                </a:schemeClr>
              </a:solidFill>
            </a:endParaRPr>
          </a:p>
          <a:p>
            <a:pPr algn="l"/>
            <a:r>
              <a:rPr lang="ru-RU" altLang="ru-RU" b="1" dirty="0">
                <a:solidFill>
                  <a:schemeClr val="accent6">
                    <a:lumMod val="75000"/>
                  </a:schemeClr>
                </a:solidFill>
              </a:rPr>
              <a:t>                          </a:t>
            </a:r>
            <a:r>
              <a:rPr lang="ru-RU" altLang="ru-RU" b="1" dirty="0" smtClean="0">
                <a:solidFill>
                  <a:schemeClr val="accent6">
                    <a:lumMod val="75000"/>
                  </a:schemeClr>
                </a:solidFill>
              </a:rPr>
              <a:t> </a:t>
            </a:r>
            <a:r>
              <a:rPr lang="ru-RU" altLang="ru-RU" b="1" dirty="0">
                <a:solidFill>
                  <a:schemeClr val="accent6">
                    <a:lumMod val="75000"/>
                  </a:schemeClr>
                </a:solidFill>
              </a:rPr>
              <a:t>Через 2 часа после еды: </a:t>
            </a:r>
            <a:r>
              <a:rPr lang="en-US" altLang="ru-RU" b="1" dirty="0" smtClean="0">
                <a:solidFill>
                  <a:schemeClr val="accent6">
                    <a:lumMod val="75000"/>
                  </a:schemeClr>
                </a:solidFill>
              </a:rPr>
              <a:t>&lt;</a:t>
            </a:r>
            <a:r>
              <a:rPr lang="ru-RU" altLang="ru-RU" b="1" dirty="0" smtClean="0">
                <a:solidFill>
                  <a:schemeClr val="accent6">
                    <a:lumMod val="75000"/>
                  </a:schemeClr>
                </a:solidFill>
              </a:rPr>
              <a:t> 9,0 </a:t>
            </a:r>
            <a:r>
              <a:rPr lang="ru-RU" altLang="ru-RU" b="1" dirty="0" err="1">
                <a:solidFill>
                  <a:schemeClr val="accent6">
                    <a:lumMod val="75000"/>
                  </a:schemeClr>
                </a:solidFill>
              </a:rPr>
              <a:t>ммоль</a:t>
            </a:r>
            <a:r>
              <a:rPr lang="ru-RU" altLang="ru-RU" b="1" dirty="0">
                <a:solidFill>
                  <a:schemeClr val="accent6">
                    <a:lumMod val="75000"/>
                  </a:schemeClr>
                </a:solidFill>
              </a:rPr>
              <a:t>/л </a:t>
            </a:r>
          </a:p>
          <a:p>
            <a:pPr algn="l"/>
            <a:endParaRPr lang="ru-RU" altLang="ru-RU" b="1" dirty="0">
              <a:solidFill>
                <a:schemeClr val="accent6">
                  <a:lumMod val="75000"/>
                </a:schemeClr>
              </a:solidFill>
            </a:endParaRPr>
          </a:p>
          <a:p>
            <a:pPr algn="l"/>
            <a:r>
              <a:rPr lang="ru-RU" altLang="ru-RU" b="1" i="1" dirty="0" smtClean="0">
                <a:solidFill>
                  <a:srgbClr val="006600"/>
                </a:solidFill>
                <a:effectLst>
                  <a:outerShdw blurRad="38100" dist="38100" dir="2700000" algn="tl">
                    <a:srgbClr val="C0C0C0"/>
                  </a:outerShdw>
                </a:effectLst>
              </a:rPr>
              <a:t>Артериальное давление:</a:t>
            </a:r>
            <a:endParaRPr lang="ru-RU" altLang="ru-RU" b="1" i="1" dirty="0">
              <a:solidFill>
                <a:srgbClr val="006600"/>
              </a:solidFill>
              <a:effectLst>
                <a:outerShdw blurRad="38100" dist="38100" dir="2700000" algn="tl">
                  <a:srgbClr val="C0C0C0"/>
                </a:outerShdw>
              </a:effectLst>
            </a:endParaRPr>
          </a:p>
          <a:p>
            <a:pPr algn="l"/>
            <a:r>
              <a:rPr lang="ru-RU" altLang="ru-RU" dirty="0"/>
              <a:t>АД</a:t>
            </a:r>
            <a:r>
              <a:rPr lang="ru-RU" altLang="ru-RU" b="1" dirty="0"/>
              <a:t> &lt;  </a:t>
            </a:r>
            <a:r>
              <a:rPr lang="ru-RU" altLang="ru-RU" b="1" dirty="0" smtClean="0"/>
              <a:t>140/85 </a:t>
            </a:r>
            <a:r>
              <a:rPr lang="ru-RU" altLang="ru-RU" b="1" dirty="0"/>
              <a:t>мм рт. ст.</a:t>
            </a:r>
          </a:p>
          <a:p>
            <a:pPr algn="l"/>
            <a:endParaRPr lang="ru-RU" altLang="ru-RU" dirty="0"/>
          </a:p>
          <a:p>
            <a:r>
              <a:rPr lang="ru-RU" altLang="ru-RU" b="1" i="1" dirty="0" smtClean="0">
                <a:solidFill>
                  <a:srgbClr val="006600"/>
                </a:solidFill>
                <a:effectLst>
                  <a:outerShdw blurRad="38100" dist="38100" dir="2700000" algn="tl">
                    <a:srgbClr val="C0C0C0"/>
                  </a:outerShdw>
                </a:effectLst>
              </a:rPr>
              <a:t>Липиды крови:</a:t>
            </a:r>
            <a:endParaRPr lang="ru-RU" altLang="ru-RU" dirty="0" smtClean="0"/>
          </a:p>
          <a:p>
            <a:pPr algn="l"/>
            <a:r>
              <a:rPr lang="ru-RU" altLang="ru-RU" dirty="0" smtClean="0"/>
              <a:t>Холестерин ЛНП</a:t>
            </a:r>
            <a:r>
              <a:rPr lang="ru-RU" altLang="ru-RU" b="1" dirty="0" smtClean="0"/>
              <a:t> </a:t>
            </a:r>
            <a:r>
              <a:rPr lang="ru-RU" altLang="ru-RU" b="1" dirty="0"/>
              <a:t>&lt;</a:t>
            </a:r>
            <a:r>
              <a:rPr lang="ru-RU" altLang="ru-RU" b="1" dirty="0" smtClean="0"/>
              <a:t>2,5 </a:t>
            </a:r>
            <a:r>
              <a:rPr lang="ru-RU" altLang="ru-RU" b="1" dirty="0" err="1"/>
              <a:t>ммоль</a:t>
            </a:r>
            <a:r>
              <a:rPr lang="ru-RU" altLang="ru-RU" b="1" dirty="0"/>
              <a:t>/л </a:t>
            </a:r>
            <a:endParaRPr lang="ru-RU" altLang="ru-RU" b="1" dirty="0" smtClean="0"/>
          </a:p>
          <a:p>
            <a:pPr algn="l"/>
            <a:r>
              <a:rPr lang="ru-RU" altLang="ru-RU" b="1" dirty="0"/>
              <a:t> </a:t>
            </a:r>
            <a:r>
              <a:rPr lang="ru-RU" altLang="ru-RU" b="1" dirty="0" smtClean="0"/>
              <a:t>                         </a:t>
            </a:r>
            <a:r>
              <a:rPr lang="ru-RU" altLang="ru-RU" dirty="0" smtClean="0"/>
              <a:t>или </a:t>
            </a:r>
            <a:r>
              <a:rPr lang="en-US" altLang="ru-RU" b="1" dirty="0" smtClean="0"/>
              <a:t>&lt;</a:t>
            </a:r>
            <a:r>
              <a:rPr lang="ru-RU" altLang="ru-RU" b="1" dirty="0" smtClean="0"/>
              <a:t>1,8 </a:t>
            </a:r>
            <a:r>
              <a:rPr lang="ru-RU" altLang="ru-RU" b="1" dirty="0" err="1" smtClean="0"/>
              <a:t>ммоль</a:t>
            </a:r>
            <a:r>
              <a:rPr lang="ru-RU" altLang="ru-RU" b="1" dirty="0" smtClean="0"/>
              <a:t>/л </a:t>
            </a:r>
            <a:r>
              <a:rPr lang="ru-RU" altLang="ru-RU" dirty="0" smtClean="0"/>
              <a:t>при наличии </a:t>
            </a:r>
          </a:p>
          <a:p>
            <a:pPr algn="l"/>
            <a:r>
              <a:rPr lang="ru-RU" altLang="ru-RU" dirty="0"/>
              <a:t> </a:t>
            </a:r>
            <a:r>
              <a:rPr lang="ru-RU" altLang="ru-RU" dirty="0" smtClean="0"/>
              <a:t>                         протеинурии</a:t>
            </a:r>
            <a:endParaRPr lang="ru-RU" altLang="ru-RU" dirty="0"/>
          </a:p>
        </p:txBody>
      </p:sp>
      <p:pic>
        <p:nvPicPr>
          <p:cNvPr id="133132" name="Picture 12" descr="glucose_meter-300x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953000"/>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23094" y="196056"/>
            <a:ext cx="7886700" cy="989808"/>
          </a:xfrm>
        </p:spPr>
        <p:txBody>
          <a:bodyPr>
            <a:normAutofit/>
          </a:bodyPr>
          <a:lstStyle/>
          <a:p>
            <a:r>
              <a:rPr lang="ru-RU" sz="2400" b="1" dirty="0" smtClean="0">
                <a:solidFill>
                  <a:schemeClr val="accent5">
                    <a:lumMod val="50000"/>
                  </a:schemeClr>
                </a:solidFill>
              </a:rPr>
              <a:t>Целевые уровни для пациентов с сахарным диабетом</a:t>
            </a:r>
            <a:endParaRPr lang="ru-RU" sz="2400" b="1" dirty="0">
              <a:solidFill>
                <a:schemeClr val="accent5">
                  <a:lumMod val="50000"/>
                </a:schemeClr>
              </a:solidFill>
            </a:endParaRPr>
          </a:p>
        </p:txBody>
      </p:sp>
    </p:spTree>
    <p:extLst>
      <p:ext uri="{BB962C8B-B14F-4D97-AF65-F5344CB8AC3E}">
        <p14:creationId xmlns:p14="http://schemas.microsoft.com/office/powerpoint/2010/main" val="27125114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88180" y="188640"/>
            <a:ext cx="8410513" cy="461665"/>
          </a:xfrm>
          <a:prstGeom prst="rect">
            <a:avLst/>
          </a:prstGeom>
        </p:spPr>
        <p:txBody>
          <a:bodyPr wrap="square">
            <a:spAutoFit/>
          </a:bodyPr>
          <a:lstStyle/>
          <a:p>
            <a:r>
              <a:rPr lang="ru-RU" sz="2400" b="1" dirty="0" smtClean="0">
                <a:solidFill>
                  <a:srgbClr val="4BACC6">
                    <a:lumMod val="50000"/>
                  </a:srgbClr>
                </a:solidFill>
              </a:rPr>
              <a:t>Психосоциальные факторы риска: стресс, тревога, депрессия</a:t>
            </a:r>
            <a:endParaRPr lang="ru-RU" sz="2400" dirty="0">
              <a:solidFill>
                <a:srgbClr val="4BACC6">
                  <a:lumMod val="50000"/>
                </a:srgbClr>
              </a:solidFill>
            </a:endParaRPr>
          </a:p>
        </p:txBody>
      </p:sp>
      <p:pic>
        <p:nvPicPr>
          <p:cNvPr id="58370" name="Picture 2" descr="4202014stress400"/>
          <p:cNvPicPr>
            <a:picLocks noChangeAspect="1" noChangeArrowheads="1"/>
          </p:cNvPicPr>
          <p:nvPr/>
        </p:nvPicPr>
        <p:blipFill>
          <a:blip r:embed="rId2" cstate="print"/>
          <a:srcRect/>
          <a:stretch>
            <a:fillRect/>
          </a:stretch>
        </p:blipFill>
        <p:spPr bwMode="auto">
          <a:xfrm>
            <a:off x="7772657" y="5382812"/>
            <a:ext cx="1371343" cy="1412776"/>
          </a:xfrm>
          <a:prstGeom prst="rect">
            <a:avLst/>
          </a:prstGeom>
          <a:noFill/>
          <a:ln w="9525">
            <a:noFill/>
            <a:miter lim="800000"/>
            <a:headEnd/>
            <a:tailEnd/>
          </a:ln>
        </p:spPr>
      </p:pic>
      <p:sp>
        <p:nvSpPr>
          <p:cNvPr id="9" name="TextBox 8"/>
          <p:cNvSpPr txBox="1"/>
          <p:nvPr/>
        </p:nvSpPr>
        <p:spPr>
          <a:xfrm>
            <a:off x="719610" y="774936"/>
            <a:ext cx="7917421" cy="2308324"/>
          </a:xfrm>
          <a:prstGeom prst="rect">
            <a:avLst/>
          </a:prstGeom>
          <a:noFill/>
        </p:spPr>
        <p:txBody>
          <a:bodyPr wrap="square" rtlCol="0">
            <a:spAutoFit/>
          </a:bodyPr>
          <a:lstStyle/>
          <a:p>
            <a:r>
              <a:rPr lang="ru-RU" dirty="0" smtClean="0">
                <a:solidFill>
                  <a:prstClr val="black"/>
                </a:solidFill>
              </a:rPr>
              <a:t>В жизни всех нас бывают сложные ситуации. </a:t>
            </a:r>
            <a:r>
              <a:rPr lang="ru-RU" b="1" dirty="0" smtClean="0">
                <a:solidFill>
                  <a:prstClr val="black"/>
                </a:solidFill>
              </a:rPr>
              <a:t>Стресс, периоды плохого настроения и тревоги </a:t>
            </a:r>
            <a:r>
              <a:rPr lang="ru-RU" dirty="0" smtClean="0">
                <a:solidFill>
                  <a:prstClr val="black"/>
                </a:solidFill>
              </a:rPr>
              <a:t>– это нормальная часть жизни и естественные спутники человека.  </a:t>
            </a:r>
          </a:p>
          <a:p>
            <a:r>
              <a:rPr lang="ru-RU" dirty="0" smtClean="0">
                <a:solidFill>
                  <a:prstClr val="black"/>
                </a:solidFill>
              </a:rPr>
              <a:t>Тем не менее, острые стрессовые ситуации и длительный хронический стресс могут вызывать медицинские проблемы, а за постоянно сниженным настроением или тревожностью могут скрываться </a:t>
            </a:r>
            <a:r>
              <a:rPr lang="ru-RU" b="1" dirty="0" smtClean="0">
                <a:solidFill>
                  <a:prstClr val="black"/>
                </a:solidFill>
              </a:rPr>
              <a:t>депрессивное</a:t>
            </a:r>
            <a:r>
              <a:rPr lang="ru-RU" dirty="0" smtClean="0">
                <a:solidFill>
                  <a:prstClr val="black"/>
                </a:solidFill>
              </a:rPr>
              <a:t> или </a:t>
            </a:r>
            <a:r>
              <a:rPr lang="ru-RU" b="1" dirty="0" smtClean="0">
                <a:solidFill>
                  <a:prstClr val="black"/>
                </a:solidFill>
              </a:rPr>
              <a:t>тревожное расстройство</a:t>
            </a:r>
            <a:r>
              <a:rPr lang="ru-RU" dirty="0" smtClean="0">
                <a:solidFill>
                  <a:prstClr val="black"/>
                </a:solidFill>
              </a:rPr>
              <a:t>, которые могут требовать медицинского вмешательства</a:t>
            </a:r>
            <a:endParaRPr lang="ru-RU" dirty="0">
              <a:solidFill>
                <a:prstClr val="black"/>
              </a:solidFill>
            </a:endParaRPr>
          </a:p>
        </p:txBody>
      </p:sp>
      <p:sp>
        <p:nvSpPr>
          <p:cNvPr id="11" name="TextBox 10"/>
          <p:cNvSpPr txBox="1"/>
          <p:nvPr/>
        </p:nvSpPr>
        <p:spPr>
          <a:xfrm>
            <a:off x="537755" y="3936789"/>
            <a:ext cx="7924473" cy="2246769"/>
          </a:xfrm>
          <a:prstGeom prst="rect">
            <a:avLst/>
          </a:prstGeom>
          <a:noFill/>
        </p:spPr>
        <p:txBody>
          <a:bodyPr wrap="square" rtlCol="0">
            <a:spAutoFit/>
          </a:bodyPr>
          <a:lstStyle/>
          <a:p>
            <a:pPr marL="342900" indent="-342900">
              <a:buClr>
                <a:srgbClr val="FF0000"/>
              </a:buClr>
              <a:buFont typeface="+mj-lt"/>
              <a:buAutoNum type="arabicPeriod"/>
            </a:pPr>
            <a:r>
              <a:rPr lang="ru-RU" sz="2000" dirty="0" smtClean="0">
                <a:solidFill>
                  <a:prstClr val="black"/>
                </a:solidFill>
              </a:rPr>
              <a:t>Вы можете испытывать злость, страх, возбуждение или беззащитность</a:t>
            </a:r>
          </a:p>
          <a:p>
            <a:pPr marL="342900" indent="-342900">
              <a:buClr>
                <a:srgbClr val="FF0000"/>
              </a:buClr>
              <a:buFont typeface="+mj-lt"/>
              <a:buAutoNum type="arabicPeriod"/>
            </a:pPr>
            <a:r>
              <a:rPr lang="ru-RU" sz="2000" dirty="0" smtClean="0">
                <a:solidFill>
                  <a:prstClr val="black"/>
                </a:solidFill>
              </a:rPr>
              <a:t>Нарушения сна</a:t>
            </a:r>
          </a:p>
          <a:p>
            <a:pPr marL="342900" indent="-342900">
              <a:buClr>
                <a:srgbClr val="FF0000"/>
              </a:buClr>
              <a:buFont typeface="+mj-lt"/>
              <a:buAutoNum type="arabicPeriod"/>
            </a:pPr>
            <a:r>
              <a:rPr lang="ru-RU" sz="2000" dirty="0" smtClean="0">
                <a:solidFill>
                  <a:prstClr val="black"/>
                </a:solidFill>
              </a:rPr>
              <a:t>Появление головных болей, болей в спине и шее</a:t>
            </a:r>
          </a:p>
          <a:p>
            <a:pPr marL="342900" indent="-342900">
              <a:buClr>
                <a:srgbClr val="FF0000"/>
              </a:buClr>
              <a:buFont typeface="+mj-lt"/>
              <a:buAutoNum type="arabicPeriod"/>
            </a:pPr>
            <a:r>
              <a:rPr lang="ru-RU" sz="2000" dirty="0" smtClean="0">
                <a:solidFill>
                  <a:prstClr val="black"/>
                </a:solidFill>
              </a:rPr>
              <a:t>Нездоровые привычки типа курения, злоупотребления алкоголем, употребления наркотиков, нарушение пищевого поведения</a:t>
            </a:r>
          </a:p>
          <a:p>
            <a:pPr marL="342900" indent="-342900">
              <a:buClr>
                <a:srgbClr val="FF0000"/>
              </a:buClr>
              <a:buFont typeface="+mj-lt"/>
              <a:buAutoNum type="arabicPeriod"/>
            </a:pPr>
            <a:r>
              <a:rPr lang="ru-RU" sz="2000" dirty="0" smtClean="0">
                <a:solidFill>
                  <a:prstClr val="black"/>
                </a:solidFill>
              </a:rPr>
              <a:t>Все перечисленное верно</a:t>
            </a:r>
            <a:endParaRPr lang="ru-RU" sz="2000" dirty="0">
              <a:solidFill>
                <a:prstClr val="black"/>
              </a:solidFill>
            </a:endParaRPr>
          </a:p>
        </p:txBody>
      </p:sp>
      <p:sp>
        <p:nvSpPr>
          <p:cNvPr id="2" name="Прямоугольник 1"/>
          <p:cNvSpPr/>
          <p:nvPr/>
        </p:nvSpPr>
        <p:spPr>
          <a:xfrm>
            <a:off x="611645" y="3251203"/>
            <a:ext cx="7871835" cy="461665"/>
          </a:xfrm>
          <a:prstGeom prst="rect">
            <a:avLst/>
          </a:prstGeom>
        </p:spPr>
        <p:txBody>
          <a:bodyPr wrap="none">
            <a:spAutoFit/>
          </a:bodyPr>
          <a:lstStyle/>
          <a:p>
            <a:r>
              <a:rPr lang="ru-RU" sz="2400" b="1" dirty="0">
                <a:solidFill>
                  <a:srgbClr val="00B050"/>
                </a:solidFill>
                <a:effectLst>
                  <a:outerShdw blurRad="38100" dist="38100" dir="2700000" algn="tl">
                    <a:srgbClr val="000000">
                      <a:alpha val="43137"/>
                    </a:srgbClr>
                  </a:outerShdw>
                </a:effectLst>
              </a:rPr>
              <a:t>Знаете ли Вы, </a:t>
            </a:r>
            <a:r>
              <a:rPr lang="ru-RU" sz="2400" b="1" dirty="0" smtClean="0">
                <a:solidFill>
                  <a:srgbClr val="00B050"/>
                </a:solidFill>
                <a:effectLst>
                  <a:outerShdw blurRad="38100" dist="38100" dir="2700000" algn="tl">
                    <a:srgbClr val="000000">
                      <a:alpha val="43137"/>
                    </a:srgbClr>
                  </a:outerShdw>
                </a:effectLst>
              </a:rPr>
              <a:t>какие симптомы могут говорить о стрессе?</a:t>
            </a:r>
            <a:endParaRPr lang="ru-RU" sz="2400" dirty="0">
              <a:solidFill>
                <a:prstClr val="black"/>
              </a:solidFill>
            </a:endParaRPr>
          </a:p>
        </p:txBody>
      </p:sp>
      <p:sp>
        <p:nvSpPr>
          <p:cNvPr id="10" name="TextBox 9"/>
          <p:cNvSpPr txBox="1"/>
          <p:nvPr/>
        </p:nvSpPr>
        <p:spPr>
          <a:xfrm>
            <a:off x="181427" y="1160348"/>
            <a:ext cx="457064" cy="1323439"/>
          </a:xfrm>
          <a:prstGeom prst="rect">
            <a:avLst/>
          </a:prstGeom>
          <a:noFill/>
        </p:spPr>
        <p:txBody>
          <a:bodyPr wrap="square" rtlCol="0">
            <a:spAutoFit/>
          </a:bodyPr>
          <a:lstStyle/>
          <a:p>
            <a:r>
              <a:rPr lang="ru-RU" sz="8000" dirty="0" smtClean="0">
                <a:solidFill>
                  <a:srgbClr val="FF0000"/>
                </a:solidFill>
              </a:rPr>
              <a:t>!</a:t>
            </a:r>
            <a:endParaRPr lang="ru-RU" sz="4400" dirty="0">
              <a:solidFill>
                <a:srgbClr val="FF0000"/>
              </a:solidFill>
            </a:endParaRPr>
          </a:p>
        </p:txBody>
      </p:sp>
    </p:spTree>
    <p:extLst>
      <p:ext uri="{BB962C8B-B14F-4D97-AF65-F5344CB8AC3E}">
        <p14:creationId xmlns:p14="http://schemas.microsoft.com/office/powerpoint/2010/main" val="2872016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88180" y="188640"/>
            <a:ext cx="8410513" cy="461665"/>
          </a:xfrm>
          <a:prstGeom prst="rect">
            <a:avLst/>
          </a:prstGeom>
        </p:spPr>
        <p:txBody>
          <a:bodyPr wrap="square">
            <a:spAutoFit/>
          </a:bodyPr>
          <a:lstStyle/>
          <a:p>
            <a:r>
              <a:rPr lang="ru-RU" sz="2400" b="1" dirty="0" smtClean="0">
                <a:solidFill>
                  <a:srgbClr val="4BACC6">
                    <a:lumMod val="50000"/>
                  </a:srgbClr>
                </a:solidFill>
              </a:rPr>
              <a:t>Психосоциальные факторы риска: стресс, тревога, депрессия</a:t>
            </a:r>
            <a:endParaRPr lang="ru-RU" sz="2400" dirty="0">
              <a:solidFill>
                <a:srgbClr val="4BACC6">
                  <a:lumMod val="50000"/>
                </a:srgbClr>
              </a:solidFill>
            </a:endParaRPr>
          </a:p>
        </p:txBody>
      </p:sp>
      <p:pic>
        <p:nvPicPr>
          <p:cNvPr id="58370" name="Picture 2" descr="4202014stress400"/>
          <p:cNvPicPr>
            <a:picLocks noChangeAspect="1" noChangeArrowheads="1"/>
          </p:cNvPicPr>
          <p:nvPr/>
        </p:nvPicPr>
        <p:blipFill>
          <a:blip r:embed="rId2" cstate="print"/>
          <a:srcRect/>
          <a:stretch>
            <a:fillRect/>
          </a:stretch>
        </p:blipFill>
        <p:spPr bwMode="auto">
          <a:xfrm>
            <a:off x="7772657" y="5382812"/>
            <a:ext cx="1371343" cy="1412776"/>
          </a:xfrm>
          <a:prstGeom prst="rect">
            <a:avLst/>
          </a:prstGeom>
          <a:noFill/>
          <a:ln w="9525">
            <a:noFill/>
            <a:miter lim="800000"/>
            <a:headEnd/>
            <a:tailEnd/>
          </a:ln>
        </p:spPr>
      </p:pic>
      <p:sp>
        <p:nvSpPr>
          <p:cNvPr id="9" name="TextBox 8"/>
          <p:cNvSpPr txBox="1"/>
          <p:nvPr/>
        </p:nvSpPr>
        <p:spPr>
          <a:xfrm>
            <a:off x="719610" y="774936"/>
            <a:ext cx="7917421" cy="2308324"/>
          </a:xfrm>
          <a:prstGeom prst="rect">
            <a:avLst/>
          </a:prstGeom>
          <a:noFill/>
        </p:spPr>
        <p:txBody>
          <a:bodyPr wrap="square" rtlCol="0">
            <a:spAutoFit/>
          </a:bodyPr>
          <a:lstStyle/>
          <a:p>
            <a:r>
              <a:rPr lang="ru-RU" dirty="0" smtClean="0">
                <a:solidFill>
                  <a:prstClr val="black"/>
                </a:solidFill>
              </a:rPr>
              <a:t>В жизни всех нас бывают сложные ситуации. </a:t>
            </a:r>
            <a:r>
              <a:rPr lang="ru-RU" b="1" dirty="0" smtClean="0">
                <a:solidFill>
                  <a:prstClr val="black"/>
                </a:solidFill>
              </a:rPr>
              <a:t>Стресс, периоды плохого настроения и тревоги </a:t>
            </a:r>
            <a:r>
              <a:rPr lang="ru-RU" dirty="0" smtClean="0">
                <a:solidFill>
                  <a:prstClr val="black"/>
                </a:solidFill>
              </a:rPr>
              <a:t>– это нормальная часть жизни и естественные спутники человека.  </a:t>
            </a:r>
          </a:p>
          <a:p>
            <a:r>
              <a:rPr lang="ru-RU" dirty="0" smtClean="0">
                <a:solidFill>
                  <a:prstClr val="black"/>
                </a:solidFill>
              </a:rPr>
              <a:t>Тем не менее, острые стрессовые ситуации и длительный хронический стресс могут вызывать медицинские проблемы, а за постоянно сниженным настроением или тревожностью могут скрываться </a:t>
            </a:r>
            <a:r>
              <a:rPr lang="ru-RU" b="1" dirty="0" smtClean="0">
                <a:solidFill>
                  <a:prstClr val="black"/>
                </a:solidFill>
              </a:rPr>
              <a:t>депрессивное</a:t>
            </a:r>
            <a:r>
              <a:rPr lang="ru-RU" dirty="0" smtClean="0">
                <a:solidFill>
                  <a:prstClr val="black"/>
                </a:solidFill>
              </a:rPr>
              <a:t> или </a:t>
            </a:r>
            <a:r>
              <a:rPr lang="ru-RU" b="1" dirty="0" smtClean="0">
                <a:solidFill>
                  <a:prstClr val="black"/>
                </a:solidFill>
              </a:rPr>
              <a:t>тревожное расстройство</a:t>
            </a:r>
            <a:r>
              <a:rPr lang="ru-RU" dirty="0" smtClean="0">
                <a:solidFill>
                  <a:prstClr val="black"/>
                </a:solidFill>
              </a:rPr>
              <a:t>, которые могут требовать медицинского вмешательства</a:t>
            </a:r>
            <a:endParaRPr lang="ru-RU" dirty="0">
              <a:solidFill>
                <a:prstClr val="black"/>
              </a:solidFill>
            </a:endParaRPr>
          </a:p>
        </p:txBody>
      </p:sp>
      <p:sp>
        <p:nvSpPr>
          <p:cNvPr id="11" name="TextBox 10"/>
          <p:cNvSpPr txBox="1"/>
          <p:nvPr/>
        </p:nvSpPr>
        <p:spPr>
          <a:xfrm>
            <a:off x="537755" y="3936789"/>
            <a:ext cx="7924473" cy="2246769"/>
          </a:xfrm>
          <a:prstGeom prst="rect">
            <a:avLst/>
          </a:prstGeom>
          <a:noFill/>
        </p:spPr>
        <p:txBody>
          <a:bodyPr wrap="square" rtlCol="0">
            <a:spAutoFit/>
          </a:bodyPr>
          <a:lstStyle/>
          <a:p>
            <a:pPr marL="342900" indent="-342900">
              <a:buClr>
                <a:srgbClr val="FF0000"/>
              </a:buClr>
              <a:buFont typeface="+mj-lt"/>
              <a:buAutoNum type="arabicPeriod"/>
            </a:pPr>
            <a:r>
              <a:rPr lang="ru-RU" sz="2000" dirty="0" smtClean="0">
                <a:solidFill>
                  <a:prstClr val="black"/>
                </a:solidFill>
              </a:rPr>
              <a:t>Вы можете испытывать злость, страх, возбуждение или беззащитность</a:t>
            </a:r>
          </a:p>
          <a:p>
            <a:pPr marL="342900" indent="-342900">
              <a:buClr>
                <a:srgbClr val="FF0000"/>
              </a:buClr>
              <a:buFont typeface="+mj-lt"/>
              <a:buAutoNum type="arabicPeriod"/>
            </a:pPr>
            <a:r>
              <a:rPr lang="ru-RU" sz="2000" dirty="0" smtClean="0">
                <a:solidFill>
                  <a:prstClr val="black"/>
                </a:solidFill>
              </a:rPr>
              <a:t>Нарушения сна</a:t>
            </a:r>
          </a:p>
          <a:p>
            <a:pPr marL="342900" indent="-342900">
              <a:buClr>
                <a:srgbClr val="FF0000"/>
              </a:buClr>
              <a:buFont typeface="+mj-lt"/>
              <a:buAutoNum type="arabicPeriod"/>
            </a:pPr>
            <a:r>
              <a:rPr lang="ru-RU" sz="2000" dirty="0" smtClean="0">
                <a:solidFill>
                  <a:prstClr val="black"/>
                </a:solidFill>
              </a:rPr>
              <a:t>Появление головных болей, болей в спине и шее</a:t>
            </a:r>
          </a:p>
          <a:p>
            <a:pPr marL="342900" indent="-342900">
              <a:buClr>
                <a:srgbClr val="FF0000"/>
              </a:buClr>
              <a:buFont typeface="+mj-lt"/>
              <a:buAutoNum type="arabicPeriod"/>
            </a:pPr>
            <a:r>
              <a:rPr lang="ru-RU" sz="2000" dirty="0" smtClean="0">
                <a:solidFill>
                  <a:prstClr val="black"/>
                </a:solidFill>
              </a:rPr>
              <a:t>Нездоровые привычки типа курения, злоупотребления алкоголем, употребления наркотиков, нарушение пищевого поведения</a:t>
            </a:r>
          </a:p>
          <a:p>
            <a:pPr marL="342900" indent="-342900">
              <a:buClr>
                <a:srgbClr val="FF0000"/>
              </a:buClr>
              <a:buFont typeface="+mj-lt"/>
              <a:buAutoNum type="arabicPeriod"/>
            </a:pPr>
            <a:r>
              <a:rPr lang="ru-RU" sz="2000" b="1" dirty="0" smtClean="0">
                <a:solidFill>
                  <a:srgbClr val="C00000"/>
                </a:solidFill>
              </a:rPr>
              <a:t>Все перечисленное верно</a:t>
            </a:r>
            <a:endParaRPr lang="ru-RU" sz="2000" b="1" dirty="0">
              <a:solidFill>
                <a:srgbClr val="C00000"/>
              </a:solidFill>
            </a:endParaRPr>
          </a:p>
        </p:txBody>
      </p:sp>
      <p:sp>
        <p:nvSpPr>
          <p:cNvPr id="2" name="Прямоугольник 1"/>
          <p:cNvSpPr/>
          <p:nvPr/>
        </p:nvSpPr>
        <p:spPr>
          <a:xfrm>
            <a:off x="611645" y="3251203"/>
            <a:ext cx="7871835" cy="461665"/>
          </a:xfrm>
          <a:prstGeom prst="rect">
            <a:avLst/>
          </a:prstGeom>
        </p:spPr>
        <p:txBody>
          <a:bodyPr wrap="none">
            <a:spAutoFit/>
          </a:bodyPr>
          <a:lstStyle/>
          <a:p>
            <a:r>
              <a:rPr lang="ru-RU" sz="2400" b="1" dirty="0">
                <a:solidFill>
                  <a:srgbClr val="00B050"/>
                </a:solidFill>
                <a:effectLst>
                  <a:outerShdw blurRad="38100" dist="38100" dir="2700000" algn="tl">
                    <a:srgbClr val="000000">
                      <a:alpha val="43137"/>
                    </a:srgbClr>
                  </a:outerShdw>
                </a:effectLst>
              </a:rPr>
              <a:t>Знаете ли Вы, </a:t>
            </a:r>
            <a:r>
              <a:rPr lang="ru-RU" sz="2400" b="1" dirty="0" smtClean="0">
                <a:solidFill>
                  <a:srgbClr val="00B050"/>
                </a:solidFill>
                <a:effectLst>
                  <a:outerShdw blurRad="38100" dist="38100" dir="2700000" algn="tl">
                    <a:srgbClr val="000000">
                      <a:alpha val="43137"/>
                    </a:srgbClr>
                  </a:outerShdw>
                </a:effectLst>
              </a:rPr>
              <a:t>какие симптомы могут говорить о стрессе?</a:t>
            </a:r>
            <a:endParaRPr lang="ru-RU" sz="2400" dirty="0">
              <a:solidFill>
                <a:prstClr val="black"/>
              </a:solidFill>
            </a:endParaRPr>
          </a:p>
        </p:txBody>
      </p:sp>
      <p:sp>
        <p:nvSpPr>
          <p:cNvPr id="10" name="TextBox 9"/>
          <p:cNvSpPr txBox="1"/>
          <p:nvPr/>
        </p:nvSpPr>
        <p:spPr>
          <a:xfrm>
            <a:off x="181427" y="1160348"/>
            <a:ext cx="457064" cy="1323439"/>
          </a:xfrm>
          <a:prstGeom prst="rect">
            <a:avLst/>
          </a:prstGeom>
          <a:noFill/>
        </p:spPr>
        <p:txBody>
          <a:bodyPr wrap="square" rtlCol="0">
            <a:spAutoFit/>
          </a:bodyPr>
          <a:lstStyle/>
          <a:p>
            <a:r>
              <a:rPr lang="ru-RU" sz="8000" dirty="0" smtClean="0">
                <a:solidFill>
                  <a:srgbClr val="FF0000"/>
                </a:solidFill>
              </a:rPr>
              <a:t>!</a:t>
            </a:r>
            <a:endParaRPr lang="ru-RU" sz="4400" dirty="0">
              <a:solidFill>
                <a:srgbClr val="FF0000"/>
              </a:solidFill>
            </a:endParaRPr>
          </a:p>
        </p:txBody>
      </p:sp>
    </p:spTree>
    <p:extLst>
      <p:ext uri="{BB962C8B-B14F-4D97-AF65-F5344CB8AC3E}">
        <p14:creationId xmlns:p14="http://schemas.microsoft.com/office/powerpoint/2010/main" val="22833663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702" y="957974"/>
            <a:ext cx="8365068" cy="2616101"/>
          </a:xfrm>
          <a:prstGeom prst="rect">
            <a:avLst/>
          </a:prstGeom>
          <a:noFill/>
        </p:spPr>
        <p:txBody>
          <a:bodyPr wrap="square" rtlCol="0">
            <a:spAutoFit/>
          </a:bodyPr>
          <a:lstStyle/>
          <a:p>
            <a:pPr>
              <a:buClr>
                <a:srgbClr val="7030A0"/>
              </a:buClr>
            </a:pPr>
            <a:endParaRPr lang="ru-RU" sz="2400" b="1" dirty="0" smtClean="0">
              <a:solidFill>
                <a:srgbClr val="FFC000"/>
              </a:solidFill>
              <a:effectLst>
                <a:outerShdw blurRad="38100" dist="38100" dir="2700000" algn="tl">
                  <a:srgbClr val="000000">
                    <a:alpha val="43137"/>
                  </a:srgbClr>
                </a:outerShdw>
              </a:effectLst>
            </a:endParaRPr>
          </a:p>
          <a:p>
            <a:pPr>
              <a:buClr>
                <a:srgbClr val="7030A0"/>
              </a:buClr>
              <a:buFont typeface="Wingdings" pitchFamily="2" charset="2"/>
              <a:buChar char=""/>
            </a:pPr>
            <a:r>
              <a:rPr lang="ru-RU" sz="2000" dirty="0" smtClean="0">
                <a:solidFill>
                  <a:prstClr val="black"/>
                </a:solidFill>
              </a:rPr>
              <a:t> Полноценно и вкусно питайтесь</a:t>
            </a:r>
          </a:p>
          <a:p>
            <a:pPr>
              <a:buClr>
                <a:srgbClr val="7030A0"/>
              </a:buClr>
              <a:buFont typeface="Wingdings" pitchFamily="2" charset="2"/>
              <a:buChar char=""/>
            </a:pPr>
            <a:r>
              <a:rPr lang="ru-RU" sz="2000" dirty="0" smtClean="0">
                <a:solidFill>
                  <a:prstClr val="black"/>
                </a:solidFill>
              </a:rPr>
              <a:t> Регулярно давайте себе достаточную физическую нагрузку</a:t>
            </a:r>
          </a:p>
          <a:p>
            <a:pPr>
              <a:buClr>
                <a:srgbClr val="7030A0"/>
              </a:buClr>
              <a:buFont typeface="Wingdings" pitchFamily="2" charset="2"/>
              <a:buChar char=""/>
            </a:pPr>
            <a:r>
              <a:rPr lang="ru-RU" sz="2000" dirty="0" smtClean="0">
                <a:solidFill>
                  <a:prstClr val="black"/>
                </a:solidFill>
              </a:rPr>
              <a:t> </a:t>
            </a:r>
            <a:r>
              <a:rPr lang="ru-RU" sz="2000" dirty="0">
                <a:solidFill>
                  <a:prstClr val="black"/>
                </a:solidFill>
              </a:rPr>
              <a:t>С</a:t>
            </a:r>
            <a:r>
              <a:rPr lang="ru-RU" sz="2000" dirty="0" smtClean="0">
                <a:solidFill>
                  <a:prstClr val="black"/>
                </a:solidFill>
              </a:rPr>
              <a:t>тарайтесь полноценно отдыхать ночью (длительность ночного сна не менее 7-8 часов)</a:t>
            </a:r>
          </a:p>
          <a:p>
            <a:pPr>
              <a:buClr>
                <a:srgbClr val="7030A0"/>
              </a:buClr>
              <a:buFont typeface="Wingdings" pitchFamily="2" charset="2"/>
              <a:buChar char=""/>
            </a:pPr>
            <a:r>
              <a:rPr lang="ru-RU" sz="2000" dirty="0" smtClean="0">
                <a:solidFill>
                  <a:prstClr val="black"/>
                </a:solidFill>
              </a:rPr>
              <a:t> Старайтесь </a:t>
            </a:r>
            <a:r>
              <a:rPr lang="ru-RU" sz="2000" dirty="0">
                <a:solidFill>
                  <a:prstClr val="black"/>
                </a:solidFill>
              </a:rPr>
              <a:t>каждый день найти хотя бы 15-20 минут, чтобы спокойно посидеть, расслабиться и подумать о чем-то </a:t>
            </a:r>
            <a:r>
              <a:rPr lang="ru-RU" sz="2000" dirty="0" smtClean="0">
                <a:solidFill>
                  <a:prstClr val="black"/>
                </a:solidFill>
              </a:rPr>
              <a:t>хорошем</a:t>
            </a:r>
            <a:endParaRPr lang="ru-RU" sz="2000" dirty="0">
              <a:solidFill>
                <a:prstClr val="black"/>
              </a:solidFill>
            </a:endParaRPr>
          </a:p>
          <a:p>
            <a:pPr>
              <a:buClr>
                <a:srgbClr val="7030A0"/>
              </a:buClr>
            </a:pPr>
            <a:endParaRPr lang="ru-RU" sz="2000" dirty="0">
              <a:solidFill>
                <a:prstClr val="black"/>
              </a:solidFill>
            </a:endParaRPr>
          </a:p>
        </p:txBody>
      </p:sp>
      <p:sp>
        <p:nvSpPr>
          <p:cNvPr id="6" name="Прямоугольник 5"/>
          <p:cNvSpPr/>
          <p:nvPr/>
        </p:nvSpPr>
        <p:spPr>
          <a:xfrm>
            <a:off x="13732" y="260648"/>
            <a:ext cx="8820472" cy="830997"/>
          </a:xfrm>
          <a:prstGeom prst="rect">
            <a:avLst/>
          </a:prstGeom>
        </p:spPr>
        <p:txBody>
          <a:bodyPr wrap="square">
            <a:spAutoFit/>
          </a:bodyPr>
          <a:lstStyle/>
          <a:p>
            <a:pPr algn="ctr"/>
            <a:r>
              <a:rPr lang="ru-RU" sz="2400" b="1" dirty="0" smtClean="0">
                <a:solidFill>
                  <a:srgbClr val="4BACC6">
                    <a:lumMod val="50000"/>
                  </a:srgbClr>
                </a:solidFill>
              </a:rPr>
              <a:t>Многие компоненты здорового образа жизни помогают нам справляться со стрессом</a:t>
            </a:r>
            <a:endParaRPr lang="ru-RU" sz="2400" dirty="0">
              <a:solidFill>
                <a:srgbClr val="4BACC6">
                  <a:lumMod val="50000"/>
                </a:srgbClr>
              </a:solidFill>
            </a:endParaRPr>
          </a:p>
        </p:txBody>
      </p:sp>
      <p:sp>
        <p:nvSpPr>
          <p:cNvPr id="2" name="Прямоугольник 1"/>
          <p:cNvSpPr/>
          <p:nvPr/>
        </p:nvSpPr>
        <p:spPr>
          <a:xfrm>
            <a:off x="1847658" y="3732064"/>
            <a:ext cx="6745112" cy="923330"/>
          </a:xfrm>
          <a:prstGeom prst="rect">
            <a:avLst/>
          </a:prstGeom>
        </p:spPr>
        <p:txBody>
          <a:bodyPr wrap="square">
            <a:spAutoFit/>
          </a:bodyPr>
          <a:lstStyle/>
          <a:p>
            <a:pPr>
              <a:buClr>
                <a:srgbClr val="7030A0"/>
              </a:buClr>
            </a:pPr>
            <a:r>
              <a:rPr lang="ru-RU" b="1" dirty="0">
                <a:solidFill>
                  <a:prstClr val="black"/>
                </a:solidFill>
              </a:rPr>
              <a:t>Не снимайте стресс с помощью дурных привычек. Курение, избыточные количества алкоголя и кофеина могут на самом деле усиливать </a:t>
            </a:r>
            <a:r>
              <a:rPr lang="ru-RU" b="1" dirty="0" smtClean="0">
                <a:solidFill>
                  <a:prstClr val="black"/>
                </a:solidFill>
              </a:rPr>
              <a:t>напряжение </a:t>
            </a:r>
            <a:endParaRPr lang="ru-RU" b="1" dirty="0">
              <a:solidFill>
                <a:prstClr val="black"/>
              </a:solidFill>
            </a:endParaRPr>
          </a:p>
        </p:txBody>
      </p:sp>
      <p:sp>
        <p:nvSpPr>
          <p:cNvPr id="7" name="TextBox 6"/>
          <p:cNvSpPr txBox="1"/>
          <p:nvPr/>
        </p:nvSpPr>
        <p:spPr>
          <a:xfrm>
            <a:off x="1343517" y="3585307"/>
            <a:ext cx="457064" cy="1323439"/>
          </a:xfrm>
          <a:prstGeom prst="rect">
            <a:avLst/>
          </a:prstGeom>
          <a:noFill/>
        </p:spPr>
        <p:txBody>
          <a:bodyPr wrap="square" rtlCol="0">
            <a:spAutoFit/>
          </a:bodyPr>
          <a:lstStyle/>
          <a:p>
            <a:r>
              <a:rPr lang="ru-RU" sz="8000" dirty="0" smtClean="0">
                <a:solidFill>
                  <a:srgbClr val="FF0000"/>
                </a:solidFill>
              </a:rPr>
              <a:t>!</a:t>
            </a:r>
            <a:endParaRPr lang="ru-RU" sz="4400" dirty="0">
              <a:solidFill>
                <a:srgbClr val="FF0000"/>
              </a:solidFill>
            </a:endParaRPr>
          </a:p>
        </p:txBody>
      </p:sp>
      <p:pic>
        <p:nvPicPr>
          <p:cNvPr id="3" name="Рисунок 2"/>
          <p:cNvPicPr>
            <a:picLocks noChangeAspect="1"/>
          </p:cNvPicPr>
          <p:nvPr/>
        </p:nvPicPr>
        <p:blipFill>
          <a:blip r:embed="rId2"/>
          <a:stretch>
            <a:fillRect/>
          </a:stretch>
        </p:blipFill>
        <p:spPr>
          <a:xfrm>
            <a:off x="6667822" y="4870324"/>
            <a:ext cx="2152650" cy="1895475"/>
          </a:xfrm>
          <a:prstGeom prst="rect">
            <a:avLst/>
          </a:prstGeom>
        </p:spPr>
      </p:pic>
      <p:pic>
        <p:nvPicPr>
          <p:cNvPr id="4" name="Рисунок 3"/>
          <p:cNvPicPr>
            <a:picLocks noChangeAspect="1"/>
          </p:cNvPicPr>
          <p:nvPr/>
        </p:nvPicPr>
        <p:blipFill>
          <a:blip r:embed="rId3"/>
          <a:stretch>
            <a:fillRect/>
          </a:stretch>
        </p:blipFill>
        <p:spPr>
          <a:xfrm>
            <a:off x="78621" y="4901032"/>
            <a:ext cx="2766179" cy="1917154"/>
          </a:xfrm>
          <a:prstGeom prst="rect">
            <a:avLst/>
          </a:prstGeom>
        </p:spPr>
      </p:pic>
    </p:spTree>
    <p:extLst>
      <p:ext uri="{BB962C8B-B14F-4D97-AF65-F5344CB8AC3E}">
        <p14:creationId xmlns:p14="http://schemas.microsoft.com/office/powerpoint/2010/main" val="25477513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622" y="1027674"/>
            <a:ext cx="8342489" cy="5216813"/>
          </a:xfrm>
          <a:prstGeom prst="rect">
            <a:avLst/>
          </a:prstGeom>
          <a:noFill/>
        </p:spPr>
        <p:txBody>
          <a:bodyPr wrap="square" rtlCol="0">
            <a:spAutoFit/>
          </a:bodyPr>
          <a:lstStyle/>
          <a:p>
            <a:pPr>
              <a:spcAft>
                <a:spcPts val="600"/>
              </a:spcAft>
              <a:buClr>
                <a:srgbClr val="7030A0"/>
              </a:buClr>
              <a:buFont typeface="Wingdings" pitchFamily="2" charset="2"/>
              <a:buChar char=""/>
            </a:pPr>
            <a:r>
              <a:rPr lang="ru-RU" dirty="0" smtClean="0">
                <a:solidFill>
                  <a:prstClr val="black"/>
                </a:solidFill>
              </a:rPr>
              <a:t> Старайтесь мыслить позитивно. </a:t>
            </a:r>
          </a:p>
          <a:p>
            <a:pPr>
              <a:spcAft>
                <a:spcPts val="600"/>
              </a:spcAft>
              <a:buClr>
                <a:srgbClr val="7030A0"/>
              </a:buClr>
              <a:buFont typeface="Wingdings" pitchFamily="2" charset="2"/>
              <a:buChar char=""/>
            </a:pPr>
            <a:r>
              <a:rPr lang="ru-RU" dirty="0" smtClean="0">
                <a:solidFill>
                  <a:prstClr val="black"/>
                </a:solidFill>
              </a:rPr>
              <a:t> Старайтесь ежедневно находить время, пусть даже его будет совсем немного, для дел, которые доставляют вам удовольствие</a:t>
            </a:r>
          </a:p>
          <a:p>
            <a:pPr>
              <a:spcAft>
                <a:spcPts val="600"/>
              </a:spcAft>
              <a:buClr>
                <a:srgbClr val="7030A0"/>
              </a:buClr>
              <a:buFont typeface="Wingdings" pitchFamily="2" charset="2"/>
              <a:buChar char=""/>
            </a:pPr>
            <a:r>
              <a:rPr lang="ru-RU" dirty="0" smtClean="0">
                <a:solidFill>
                  <a:prstClr val="black"/>
                </a:solidFill>
              </a:rPr>
              <a:t> Учитесь говорить «нет», не обещайте никому слишком много</a:t>
            </a:r>
          </a:p>
          <a:p>
            <a:pPr>
              <a:spcAft>
                <a:spcPts val="600"/>
              </a:spcAft>
              <a:buClr>
                <a:srgbClr val="7030A0"/>
              </a:buClr>
              <a:buFont typeface="Wingdings" pitchFamily="2" charset="2"/>
              <a:buChar char=""/>
            </a:pPr>
            <a:r>
              <a:rPr lang="ru-RU" dirty="0" smtClean="0">
                <a:solidFill>
                  <a:prstClr val="black"/>
                </a:solidFill>
              </a:rPr>
              <a:t> Все ваши чувства имеют право на существование. Учитесь вербализировать свои желания и эмоции. Вероятность того, что ваши близкие Вас поймут и учтут ваши потребности будет выше, если Вы прямо скажете о возникшей проблеме.</a:t>
            </a:r>
          </a:p>
          <a:p>
            <a:pPr>
              <a:spcAft>
                <a:spcPts val="600"/>
              </a:spcAft>
              <a:buClr>
                <a:srgbClr val="7030A0"/>
              </a:buClr>
              <a:buFont typeface="Wingdings" pitchFamily="2" charset="2"/>
              <a:buChar char=""/>
            </a:pPr>
            <a:r>
              <a:rPr lang="ru-RU" dirty="0" smtClean="0">
                <a:solidFill>
                  <a:prstClr val="black"/>
                </a:solidFill>
              </a:rPr>
              <a:t> Живите «здесь и сейчас», используйте приемы осознанности </a:t>
            </a:r>
          </a:p>
          <a:p>
            <a:pPr>
              <a:spcAft>
                <a:spcPts val="600"/>
              </a:spcAft>
              <a:buClr>
                <a:srgbClr val="7030A0"/>
              </a:buClr>
              <a:buFont typeface="Wingdings" pitchFamily="2" charset="2"/>
              <a:buChar char=""/>
            </a:pPr>
            <a:r>
              <a:rPr lang="ru-RU" dirty="0" smtClean="0">
                <a:solidFill>
                  <a:prstClr val="black"/>
                </a:solidFill>
              </a:rPr>
              <a:t> Попробуйте прогнозировать заранее ситуации, которые могут вас расстроить. Вероятно,  многого  удастся избежать</a:t>
            </a:r>
          </a:p>
          <a:p>
            <a:pPr>
              <a:spcAft>
                <a:spcPts val="600"/>
              </a:spcAft>
              <a:buClr>
                <a:srgbClr val="7030A0"/>
              </a:buClr>
              <a:buFont typeface="Wingdings" pitchFamily="2" charset="2"/>
              <a:buChar char=""/>
            </a:pPr>
            <a:r>
              <a:rPr lang="ru-RU" dirty="0" smtClean="0">
                <a:solidFill>
                  <a:prstClr val="black"/>
                </a:solidFill>
              </a:rPr>
              <a:t> Постарайтесь снизить темп своей жизни. В этом помогает планирование: пишите списки того, что требуется сделать, зарезервируйте для этого достаточно времени . Ставьте реалистичные цели, решайте крупные задачи поэтапно</a:t>
            </a:r>
          </a:p>
          <a:p>
            <a:pPr>
              <a:spcAft>
                <a:spcPts val="600"/>
              </a:spcAft>
              <a:buClr>
                <a:srgbClr val="7030A0"/>
              </a:buClr>
              <a:buFont typeface="Wingdings" pitchFamily="2" charset="2"/>
              <a:buChar char=""/>
            </a:pPr>
            <a:r>
              <a:rPr lang="ru-RU" dirty="0" smtClean="0">
                <a:solidFill>
                  <a:prstClr val="black"/>
                </a:solidFill>
              </a:rPr>
              <a:t> Продолжайте учиться при малейшей возможности</a:t>
            </a:r>
          </a:p>
          <a:p>
            <a:pPr>
              <a:spcAft>
                <a:spcPts val="600"/>
              </a:spcAft>
              <a:buClr>
                <a:srgbClr val="7030A0"/>
              </a:buClr>
              <a:buFont typeface="Wingdings" pitchFamily="2" charset="2"/>
              <a:buChar char=""/>
            </a:pPr>
            <a:r>
              <a:rPr lang="ru-RU" dirty="0" smtClean="0">
                <a:solidFill>
                  <a:prstClr val="black"/>
                </a:solidFill>
              </a:rPr>
              <a:t> Старайтесь смотреть на мир с благодарностью и помогать другим людям</a:t>
            </a:r>
          </a:p>
          <a:p>
            <a:pPr>
              <a:spcAft>
                <a:spcPts val="600"/>
              </a:spcAft>
              <a:buClr>
                <a:srgbClr val="7030A0"/>
              </a:buClr>
              <a:buFont typeface="Wingdings" pitchFamily="2" charset="2"/>
              <a:buChar char=""/>
            </a:pPr>
            <a:r>
              <a:rPr lang="ru-RU" dirty="0" smtClean="0">
                <a:solidFill>
                  <a:prstClr val="black"/>
                </a:solidFill>
              </a:rPr>
              <a:t> Чаще смейтесь или улыбайтесь</a:t>
            </a:r>
            <a:endParaRPr lang="ru-RU" dirty="0">
              <a:solidFill>
                <a:prstClr val="black"/>
              </a:solidFill>
            </a:endParaRPr>
          </a:p>
        </p:txBody>
      </p:sp>
      <p:sp>
        <p:nvSpPr>
          <p:cNvPr id="6" name="Прямоугольник 5"/>
          <p:cNvSpPr/>
          <p:nvPr/>
        </p:nvSpPr>
        <p:spPr>
          <a:xfrm>
            <a:off x="180622" y="0"/>
            <a:ext cx="8820472" cy="830997"/>
          </a:xfrm>
          <a:prstGeom prst="rect">
            <a:avLst/>
          </a:prstGeom>
        </p:spPr>
        <p:txBody>
          <a:bodyPr wrap="square">
            <a:spAutoFit/>
          </a:bodyPr>
          <a:lstStyle/>
          <a:p>
            <a:r>
              <a:rPr lang="ru-RU" sz="2400" b="1" dirty="0" smtClean="0">
                <a:solidFill>
                  <a:srgbClr val="00B050"/>
                </a:solidFill>
                <a:effectLst>
                  <a:outerShdw blurRad="38100" dist="38100" dir="2700000" algn="tl">
                    <a:srgbClr val="000000">
                      <a:alpha val="43137"/>
                    </a:srgbClr>
                  </a:outerShdw>
                </a:effectLst>
              </a:rPr>
              <a:t>Другие способы борьбы со стрессом и поддержания эмоционального благополучия:</a:t>
            </a:r>
            <a:endParaRPr lang="ru-RU" sz="2400" dirty="0">
              <a:solidFill>
                <a:srgbClr val="00B050"/>
              </a:solidFill>
              <a:effectLst>
                <a:outerShdw blurRad="38100" dist="38100" dir="2700000" algn="tl">
                  <a:srgbClr val="000000">
                    <a:alpha val="43137"/>
                  </a:srgbClr>
                </a:outerShdw>
              </a:effectLst>
            </a:endParaRPr>
          </a:p>
        </p:txBody>
      </p:sp>
      <p:pic>
        <p:nvPicPr>
          <p:cNvPr id="59394" name="Picture 2"/>
          <p:cNvPicPr>
            <a:picLocks noChangeAspect="1" noChangeArrowheads="1"/>
          </p:cNvPicPr>
          <p:nvPr/>
        </p:nvPicPr>
        <p:blipFill>
          <a:blip r:embed="rId2" cstate="print"/>
          <a:srcRect/>
          <a:stretch>
            <a:fillRect/>
          </a:stretch>
        </p:blipFill>
        <p:spPr bwMode="auto">
          <a:xfrm>
            <a:off x="7616779" y="5418668"/>
            <a:ext cx="1527221" cy="1384490"/>
          </a:xfrm>
          <a:prstGeom prst="rect">
            <a:avLst/>
          </a:prstGeom>
          <a:noFill/>
          <a:ln w="9525">
            <a:noFill/>
            <a:miter lim="800000"/>
            <a:headEnd/>
            <a:tailEnd/>
          </a:ln>
        </p:spPr>
      </p:pic>
    </p:spTree>
    <p:extLst>
      <p:ext uri="{BB962C8B-B14F-4D97-AF65-F5344CB8AC3E}">
        <p14:creationId xmlns:p14="http://schemas.microsoft.com/office/powerpoint/2010/main" val="3224753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Картинки по запросу life after heart att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98" y="140581"/>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Картинки по запросу life after heart at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539" y="3860800"/>
            <a:ext cx="5671557" cy="29972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32998" y="2559147"/>
            <a:ext cx="8820472" cy="646331"/>
          </a:xfrm>
          <a:prstGeom prst="rect">
            <a:avLst/>
          </a:prstGeom>
        </p:spPr>
        <p:txBody>
          <a:bodyPr wrap="square">
            <a:spAutoFit/>
          </a:bodyPr>
          <a:lstStyle/>
          <a:p>
            <a:pPr algn="ctr"/>
            <a:r>
              <a:rPr lang="ru-RU" sz="3600" b="1" dirty="0" smtClean="0">
                <a:solidFill>
                  <a:srgbClr val="00B050"/>
                </a:solidFill>
                <a:effectLst>
                  <a:outerShdw blurRad="38100" dist="38100" dir="2700000" algn="tl">
                    <a:srgbClr val="000000">
                      <a:alpha val="43137"/>
                    </a:srgbClr>
                  </a:outerShdw>
                </a:effectLst>
              </a:rPr>
              <a:t>Если у Вас уже был инфаркт миокарда…</a:t>
            </a:r>
            <a:endParaRPr lang="ru-RU" sz="36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72931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3" name="Rectangle 11"/>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84994" name="Rectangle 2"/>
          <p:cNvSpPr>
            <a:spLocks noGrp="1" noChangeArrowheads="1"/>
          </p:cNvSpPr>
          <p:nvPr>
            <p:ph type="title"/>
          </p:nvPr>
        </p:nvSpPr>
        <p:spPr>
          <a:xfrm>
            <a:off x="587023" y="309916"/>
            <a:ext cx="8304566" cy="1249363"/>
          </a:xfrm>
        </p:spPr>
        <p:txBody>
          <a:bodyPr>
            <a:noAutofit/>
          </a:bodyPr>
          <a:lstStyle/>
          <a:p>
            <a:r>
              <a:rPr lang="ru-RU" altLang="ru-RU" sz="2400" b="1" dirty="0" smtClean="0">
                <a:solidFill>
                  <a:schemeClr val="accent5">
                    <a:lumMod val="50000"/>
                  </a:schemeClr>
                </a:solidFill>
              </a:rPr>
              <a:t>В настоящее время подавляющему большинству пациентов с инфарктом миокарда  в остром периоде проводится высокотехнологичное лечение – баллонная ангиопластика и стентирование </a:t>
            </a:r>
            <a:r>
              <a:rPr lang="ru-RU" altLang="ru-RU" sz="2400" b="1" dirty="0">
                <a:solidFill>
                  <a:schemeClr val="accent5">
                    <a:lumMod val="50000"/>
                  </a:schemeClr>
                </a:solidFill>
              </a:rPr>
              <a:t>коронарных артерий</a:t>
            </a:r>
          </a:p>
        </p:txBody>
      </p:sp>
      <p:pic>
        <p:nvPicPr>
          <p:cNvPr id="84999" name="Picture 7" descr="Co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1390" y="4538133"/>
            <a:ext cx="3142610" cy="2126192"/>
          </a:xfrm>
          <a:prstGeom prst="rect">
            <a:avLst/>
          </a:prstGeom>
          <a:noFill/>
          <a:extLst>
            <a:ext uri="{909E8E84-426E-40DD-AFC4-6F175D3DCCD1}">
              <a14:hiddenFill xmlns:a14="http://schemas.microsoft.com/office/drawing/2010/main">
                <a:solidFill>
                  <a:srgbClr val="FFFFFF"/>
                </a:solidFill>
              </a14:hiddenFill>
            </a:ext>
          </a:extLst>
        </p:spPr>
      </p:pic>
      <p:pic>
        <p:nvPicPr>
          <p:cNvPr id="850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2046996"/>
            <a:ext cx="4103688" cy="314325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718756" y="1925472"/>
            <a:ext cx="4255911" cy="2462213"/>
          </a:xfrm>
          <a:prstGeom prst="rect">
            <a:avLst/>
          </a:prstGeom>
        </p:spPr>
        <p:txBody>
          <a:bodyPr wrap="square">
            <a:spAutoFit/>
          </a:bodyPr>
          <a:lstStyle/>
          <a:p>
            <a:pPr marL="285750" lvl="0" indent="-285750">
              <a:spcAft>
                <a:spcPts val="1200"/>
              </a:spcAft>
              <a:buClr>
                <a:srgbClr val="7030A0"/>
              </a:buClr>
              <a:buFont typeface="Wingdings" panose="05000000000000000000" pitchFamily="2" charset="2"/>
              <a:buChar char="ü"/>
            </a:pPr>
            <a:r>
              <a:rPr lang="ru-RU" dirty="0" smtClean="0"/>
              <a:t>Это позволяет восстановить проходимость пораженного сосуда и в большинстве случаев значительно уменьшить степень повреждения сердца</a:t>
            </a:r>
          </a:p>
          <a:p>
            <a:pPr marL="285750" lvl="0" indent="-285750">
              <a:spcAft>
                <a:spcPts val="1200"/>
              </a:spcAft>
              <a:buClr>
                <a:srgbClr val="7030A0"/>
              </a:buClr>
              <a:buFont typeface="Wingdings" panose="05000000000000000000" pitchFamily="2" charset="2"/>
              <a:buChar char="ü"/>
            </a:pPr>
            <a:r>
              <a:rPr lang="ru-RU" dirty="0" smtClean="0"/>
              <a:t>После этих операций снижается риск осложнений инфаркта, и пациенты быстрее восстанавливаются</a:t>
            </a:r>
            <a:endParaRPr lang="ru-RU" dirty="0"/>
          </a:p>
        </p:txBody>
      </p:sp>
    </p:spTree>
    <p:extLst>
      <p:ext uri="{BB962C8B-B14F-4D97-AF65-F5344CB8AC3E}">
        <p14:creationId xmlns:p14="http://schemas.microsoft.com/office/powerpoint/2010/main" val="20457585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0" name="Rectangle 10"/>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76804"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844675"/>
            <a:ext cx="45974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5"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4200" y="188913"/>
            <a:ext cx="47498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2" name="Rectangle 2"/>
          <p:cNvSpPr>
            <a:spLocks noGrp="1" noChangeArrowheads="1"/>
          </p:cNvSpPr>
          <p:nvPr>
            <p:ph type="title"/>
          </p:nvPr>
        </p:nvSpPr>
        <p:spPr>
          <a:xfrm>
            <a:off x="539750" y="404664"/>
            <a:ext cx="3600202" cy="889149"/>
          </a:xfrm>
        </p:spPr>
        <p:txBody>
          <a:bodyPr/>
          <a:lstStyle/>
          <a:p>
            <a:r>
              <a:rPr lang="ru-RU" altLang="ru-RU" sz="3600" b="1" dirty="0" smtClean="0">
                <a:solidFill>
                  <a:schemeClr val="accent6">
                    <a:lumMod val="75000"/>
                  </a:schemeClr>
                </a:solidFill>
              </a:rPr>
              <a:t>Стентирование</a:t>
            </a:r>
            <a:endParaRPr lang="ru-RU" altLang="ru-RU" sz="3600" b="1" dirty="0">
              <a:solidFill>
                <a:schemeClr val="accent6">
                  <a:lumMod val="75000"/>
                </a:schemeClr>
              </a:solidFill>
            </a:endParaRPr>
          </a:p>
        </p:txBody>
      </p:sp>
      <p:sp>
        <p:nvSpPr>
          <p:cNvPr id="76807" name="Text Box 7"/>
          <p:cNvSpPr txBox="1">
            <a:spLocks noChangeArrowheads="1"/>
          </p:cNvSpPr>
          <p:nvPr/>
        </p:nvSpPr>
        <p:spPr bwMode="auto">
          <a:xfrm>
            <a:off x="5211763" y="4959350"/>
            <a:ext cx="382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3600" b="1" dirty="0">
                <a:solidFill>
                  <a:schemeClr val="accent6">
                    <a:lumMod val="75000"/>
                  </a:schemeClr>
                </a:solidFill>
                <a:latin typeface="+mj-lt"/>
              </a:rPr>
              <a:t>Как это выглядит?</a:t>
            </a:r>
          </a:p>
        </p:txBody>
      </p:sp>
      <p:sp>
        <p:nvSpPr>
          <p:cNvPr id="76808" name="Line 8"/>
          <p:cNvSpPr>
            <a:spLocks noChangeShapeType="1"/>
          </p:cNvSpPr>
          <p:nvPr/>
        </p:nvSpPr>
        <p:spPr bwMode="auto">
          <a:xfrm flipH="1" flipV="1">
            <a:off x="1908175" y="3068638"/>
            <a:ext cx="360363" cy="288925"/>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6809" name="Line 9"/>
          <p:cNvSpPr>
            <a:spLocks noChangeShapeType="1"/>
          </p:cNvSpPr>
          <p:nvPr/>
        </p:nvSpPr>
        <p:spPr bwMode="auto">
          <a:xfrm flipH="1" flipV="1">
            <a:off x="5795963" y="1268413"/>
            <a:ext cx="360362" cy="288925"/>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1879768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53" name="Rectangle 13"/>
          <p:cNvSpPr>
            <a:spLocks noChangeArrowheads="1"/>
          </p:cNvSpPr>
          <p:nvPr/>
        </p:nvSpPr>
        <p:spPr bwMode="auto">
          <a:xfrm>
            <a:off x="0" y="36159"/>
            <a:ext cx="9144000" cy="68580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7042" name="Rectangle 2"/>
          <p:cNvSpPr>
            <a:spLocks noGrp="1" noChangeArrowheads="1"/>
          </p:cNvSpPr>
          <p:nvPr>
            <p:ph type="title"/>
          </p:nvPr>
        </p:nvSpPr>
        <p:spPr>
          <a:xfrm>
            <a:off x="611188" y="334963"/>
            <a:ext cx="7158038" cy="1412875"/>
          </a:xfrm>
        </p:spPr>
        <p:txBody>
          <a:bodyPr>
            <a:normAutofit fontScale="90000"/>
          </a:bodyPr>
          <a:lstStyle/>
          <a:p>
            <a:r>
              <a:rPr lang="ru-RU" altLang="ru-RU" sz="2700" b="1" dirty="0" smtClean="0">
                <a:solidFill>
                  <a:schemeClr val="accent5">
                    <a:lumMod val="50000"/>
                  </a:schemeClr>
                </a:solidFill>
              </a:rPr>
              <a:t>Если сделано стентирование.  </a:t>
            </a:r>
            <a:br>
              <a:rPr lang="ru-RU" altLang="ru-RU" sz="2700" b="1" dirty="0" smtClean="0">
                <a:solidFill>
                  <a:schemeClr val="accent5">
                    <a:lumMod val="50000"/>
                  </a:schemeClr>
                </a:solidFill>
              </a:rPr>
            </a:br>
            <a:r>
              <a:rPr lang="ru-RU" altLang="ru-RU" sz="2700" b="1" dirty="0" smtClean="0">
                <a:solidFill>
                  <a:schemeClr val="accent5">
                    <a:lumMod val="50000"/>
                  </a:schemeClr>
                </a:solidFill>
              </a:rPr>
              <a:t>Можно ли считать человека здоровым?</a:t>
            </a:r>
            <a:br>
              <a:rPr lang="ru-RU" altLang="ru-RU" sz="2700" b="1" dirty="0" smtClean="0">
                <a:solidFill>
                  <a:schemeClr val="accent5">
                    <a:lumMod val="50000"/>
                  </a:schemeClr>
                </a:solidFill>
              </a:rPr>
            </a:br>
            <a:r>
              <a:rPr lang="ru-RU" altLang="ru-RU" sz="2700" b="1" dirty="0" smtClean="0">
                <a:solidFill>
                  <a:schemeClr val="accent5">
                    <a:lumMod val="50000"/>
                  </a:schemeClr>
                </a:solidFill>
              </a:rPr>
              <a:t>На </a:t>
            </a:r>
            <a:r>
              <a:rPr lang="ru-RU" altLang="ru-RU" sz="2700" b="1" dirty="0">
                <a:solidFill>
                  <a:schemeClr val="accent5">
                    <a:lumMod val="50000"/>
                  </a:schemeClr>
                </a:solidFill>
              </a:rPr>
              <a:t>этом </a:t>
            </a:r>
            <a:r>
              <a:rPr lang="ru-RU" altLang="ru-RU" sz="2700" b="1" dirty="0" smtClean="0">
                <a:solidFill>
                  <a:schemeClr val="accent5">
                    <a:lumMod val="50000"/>
                  </a:schemeClr>
                </a:solidFill>
              </a:rPr>
              <a:t>можно </a:t>
            </a:r>
            <a:r>
              <a:rPr lang="ru-RU" altLang="ru-RU" sz="2700" b="1" dirty="0">
                <a:solidFill>
                  <a:schemeClr val="accent5">
                    <a:lumMod val="50000"/>
                  </a:schemeClr>
                </a:solidFill>
              </a:rPr>
              <a:t>успокоиться</a:t>
            </a:r>
            <a:r>
              <a:rPr lang="ru-RU" altLang="ru-RU" sz="3600" b="1" dirty="0">
                <a:solidFill>
                  <a:schemeClr val="accent5">
                    <a:lumMod val="50000"/>
                  </a:schemeClr>
                </a:solidFill>
              </a:rPr>
              <a:t>?</a:t>
            </a:r>
          </a:p>
        </p:txBody>
      </p:sp>
      <p:sp>
        <p:nvSpPr>
          <p:cNvPr id="87046" name="Rectangle 6"/>
          <p:cNvSpPr>
            <a:spLocks noChangeArrowheads="1"/>
          </p:cNvSpPr>
          <p:nvPr/>
        </p:nvSpPr>
        <p:spPr bwMode="auto">
          <a:xfrm>
            <a:off x="827088" y="2164040"/>
            <a:ext cx="6985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ru-RU" altLang="ru-RU" b="1" dirty="0"/>
              <a:t>Все вмешательства на коронарных артериях не излечивают от атеросклероза, а лишь устраняют его клинические </a:t>
            </a:r>
            <a:r>
              <a:rPr lang="ru-RU" altLang="ru-RU" b="1" dirty="0" smtClean="0"/>
              <a:t>проявления</a:t>
            </a:r>
            <a:r>
              <a:rPr lang="ru-RU" altLang="ru-RU" dirty="0" smtClean="0"/>
              <a:t> </a:t>
            </a:r>
            <a:endParaRPr lang="ru-RU" altLang="ru-RU" dirty="0"/>
          </a:p>
          <a:p>
            <a:pPr algn="l"/>
            <a:endParaRPr lang="ru-RU" altLang="ru-RU" dirty="0"/>
          </a:p>
          <a:p>
            <a:pPr algn="l"/>
            <a:endParaRPr lang="ru-RU" altLang="ru-RU" dirty="0"/>
          </a:p>
          <a:p>
            <a:pPr algn="l"/>
            <a:r>
              <a:rPr lang="ru-RU" altLang="ru-RU" b="1" dirty="0"/>
              <a:t>Прогрессирование атеросклероза можно замедлить или даже приостановить </a:t>
            </a:r>
            <a:r>
              <a:rPr lang="ru-RU" altLang="ru-RU" b="1" dirty="0" smtClean="0"/>
              <a:t>коррекцией </a:t>
            </a:r>
            <a:r>
              <a:rPr lang="ru-RU" altLang="ru-RU" b="1" dirty="0"/>
              <a:t>факторов риска ИБС с помощью немедикаментозных и медикаментозных </a:t>
            </a:r>
            <a:r>
              <a:rPr lang="ru-RU" altLang="ru-RU" b="1" dirty="0" smtClean="0"/>
              <a:t>мер</a:t>
            </a:r>
            <a:endParaRPr lang="ru-RU" altLang="ru-RU" b="1" dirty="0"/>
          </a:p>
          <a:p>
            <a:pPr algn="l"/>
            <a:endParaRPr lang="ru-RU" altLang="ru-RU" b="1" dirty="0"/>
          </a:p>
          <a:p>
            <a:pPr algn="l"/>
            <a:endParaRPr lang="ru-RU" altLang="ru-RU" b="1" dirty="0"/>
          </a:p>
          <a:p>
            <a:pPr algn="l"/>
            <a:r>
              <a:rPr lang="ru-RU" altLang="ru-RU" b="1" dirty="0" smtClean="0"/>
              <a:t>Все пациенты с ишемической болезнью сердца, в том числе и после инфаркта миокарда должны принимать определенный набор лекарственных препаратов, которые позволяют свести к минимуму долгосрочный риск осложнений и продлить годы активной жизни</a:t>
            </a:r>
            <a:endParaRPr lang="ru-RU" altLang="ru-RU" b="1" dirty="0"/>
          </a:p>
        </p:txBody>
      </p:sp>
      <p:pic>
        <p:nvPicPr>
          <p:cNvPr id="87050" name="Picture 10" descr="BD1033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043" y="2238905"/>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87051" name="Picture 11" descr="BD1033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62" y="3357209"/>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87052" name="Picture 12" descr="BD1033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10" y="4740980"/>
            <a:ext cx="215900" cy="215900"/>
          </a:xfrm>
          <a:prstGeom prst="rect">
            <a:avLst/>
          </a:prstGeom>
          <a:noFill/>
          <a:extLst>
            <a:ext uri="{909E8E84-426E-40DD-AFC4-6F175D3DCCD1}">
              <a14:hiddenFill xmlns:a14="http://schemas.microsoft.com/office/drawing/2010/main">
                <a:solidFill>
                  <a:srgbClr val="FFFFFF"/>
                </a:solidFill>
              </a14:hiddenFill>
            </a:ext>
          </a:extLst>
        </p:spPr>
      </p:pic>
      <p:sp>
        <p:nvSpPr>
          <p:cNvPr id="2" name="Скругленная прямоугольная выноска 1"/>
          <p:cNvSpPr/>
          <p:nvPr/>
        </p:nvSpPr>
        <p:spPr>
          <a:xfrm>
            <a:off x="6942873" y="1412776"/>
            <a:ext cx="1494124" cy="612648"/>
          </a:xfrm>
          <a:prstGeom prst="wedgeRoundRectCallout">
            <a:avLst>
              <a:gd name="adj1" fmla="val -100802"/>
              <a:gd name="adj2" fmla="val -52043"/>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Увы, нет</a:t>
            </a:r>
            <a:endParaRPr lang="ru-RU" dirty="0"/>
          </a:p>
        </p:txBody>
      </p:sp>
    </p:spTree>
    <p:extLst>
      <p:ext uri="{BB962C8B-B14F-4D97-AF65-F5344CB8AC3E}">
        <p14:creationId xmlns:p14="http://schemas.microsoft.com/office/powerpoint/2010/main" val="4253158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84693" y="842229"/>
            <a:ext cx="8828357" cy="551689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fontAlgn="base">
              <a:spcBef>
                <a:spcPct val="0"/>
              </a:spcBef>
              <a:spcAft>
                <a:spcPts val="1200"/>
              </a:spcAft>
              <a:buClr>
                <a:srgbClr val="C00000"/>
              </a:buClr>
            </a:pPr>
            <a:r>
              <a:rPr lang="ru-RU" sz="2000" b="1" spc="600" dirty="0" smtClean="0">
                <a:solidFill>
                  <a:srgbClr val="C00000"/>
                </a:solidFill>
                <a:ea typeface="Calibri" pitchFamily="34" charset="0"/>
                <a:cs typeface="Times New Roman" pitchFamily="18" charset="0"/>
              </a:rPr>
              <a:t>   ЧАСТО:</a:t>
            </a:r>
            <a:endParaRPr lang="ru-RU" sz="2000" dirty="0" smtClean="0">
              <a:solidFill>
                <a:srgbClr val="C00000"/>
              </a:solidFill>
              <a:ea typeface="Calibri" pitchFamily="34" charset="0"/>
              <a:cs typeface="Times New Roman" pitchFamily="18" charset="0"/>
            </a:endParaRPr>
          </a:p>
          <a:p>
            <a:pPr marL="342900" indent="-342900" fontAlgn="base">
              <a:spcBef>
                <a:spcPct val="0"/>
              </a:spcBef>
              <a:spcAft>
                <a:spcPct val="0"/>
              </a:spcAft>
              <a:buClr>
                <a:srgbClr val="C00000"/>
              </a:buClr>
              <a:buFont typeface="Wingdings" panose="05000000000000000000" pitchFamily="2" charset="2"/>
              <a:buChar char="Ø"/>
            </a:pPr>
            <a:r>
              <a:rPr lang="ru-RU" b="1" dirty="0" smtClean="0">
                <a:solidFill>
                  <a:srgbClr val="C00000"/>
                </a:solidFill>
                <a:latin typeface="+mj-lt"/>
                <a:ea typeface="Calibri" pitchFamily="34" charset="0"/>
                <a:cs typeface="Times New Roman" pitchFamily="18" charset="0"/>
              </a:rPr>
              <a:t>Боль </a:t>
            </a:r>
            <a:r>
              <a:rPr lang="ru-RU" b="1" dirty="0">
                <a:solidFill>
                  <a:srgbClr val="C00000"/>
                </a:solidFill>
                <a:latin typeface="+mj-lt"/>
                <a:ea typeface="Calibri" pitchFamily="34" charset="0"/>
                <a:cs typeface="Times New Roman" pitchFamily="18" charset="0"/>
              </a:rPr>
              <a:t>или дискомфорт в груди</a:t>
            </a:r>
            <a:r>
              <a:rPr lang="ru-RU" dirty="0">
                <a:latin typeface="+mj-lt"/>
                <a:ea typeface="Calibri" pitchFamily="34" charset="0"/>
                <a:cs typeface="Times New Roman" pitchFamily="18" charset="0"/>
              </a:rPr>
              <a:t>, которые длятся дольше, чем несколько минут, или проходят и начинаются </a:t>
            </a:r>
            <a:r>
              <a:rPr lang="ru-RU" dirty="0" smtClean="0">
                <a:latin typeface="+mj-lt"/>
                <a:ea typeface="Calibri" pitchFamily="34" charset="0"/>
                <a:cs typeface="Times New Roman" pitchFamily="18" charset="0"/>
              </a:rPr>
              <a:t>опять</a:t>
            </a:r>
          </a:p>
          <a:p>
            <a:pPr marL="800100" lvl="1" indent="-342900" fontAlgn="base">
              <a:spcBef>
                <a:spcPct val="0"/>
              </a:spcBef>
              <a:spcAft>
                <a:spcPct val="0"/>
              </a:spcAft>
              <a:buClr>
                <a:srgbClr val="C00000"/>
              </a:buClr>
              <a:buFont typeface="Arial" panose="020B0604020202020204" pitchFamily="34" charset="0"/>
              <a:buChar char="•"/>
            </a:pPr>
            <a:r>
              <a:rPr lang="ru-RU" dirty="0" smtClean="0">
                <a:latin typeface="+mj-lt"/>
                <a:ea typeface="Calibri" pitchFamily="34" charset="0"/>
                <a:cs typeface="Times New Roman" pitchFamily="18" charset="0"/>
              </a:rPr>
              <a:t>Наиболее часто боль ощущается в центре груди (за грудиной)</a:t>
            </a:r>
          </a:p>
          <a:p>
            <a:pPr marL="800100" lvl="1" indent="-342900" fontAlgn="base">
              <a:spcBef>
                <a:spcPct val="0"/>
              </a:spcBef>
              <a:spcAft>
                <a:spcPct val="0"/>
              </a:spcAft>
              <a:buClr>
                <a:srgbClr val="C00000"/>
              </a:buClr>
              <a:buFont typeface="Arial" panose="020B0604020202020204" pitchFamily="34" charset="0"/>
              <a:buChar char="•"/>
            </a:pPr>
            <a:r>
              <a:rPr lang="ru-RU" dirty="0" smtClean="0">
                <a:latin typeface="+mj-lt"/>
                <a:ea typeface="Calibri" pitchFamily="34" charset="0"/>
                <a:cs typeface="Times New Roman" pitchFamily="18" charset="0"/>
              </a:rPr>
              <a:t>Чаще всего </a:t>
            </a:r>
            <a:r>
              <a:rPr lang="ru-RU" dirty="0">
                <a:latin typeface="+mj-lt"/>
                <a:ea typeface="Calibri" pitchFamily="34" charset="0"/>
                <a:cs typeface="Times New Roman" pitchFamily="18" charset="0"/>
              </a:rPr>
              <a:t>б</a:t>
            </a:r>
            <a:r>
              <a:rPr lang="ru-RU" dirty="0" smtClean="0">
                <a:latin typeface="+mj-lt"/>
                <a:ea typeface="Calibri" pitchFamily="34" charset="0"/>
                <a:cs typeface="Times New Roman" pitchFamily="18" charset="0"/>
              </a:rPr>
              <a:t>оль похожа на </a:t>
            </a:r>
            <a:r>
              <a:rPr lang="ru-RU" dirty="0">
                <a:latin typeface="+mj-lt"/>
                <a:ea typeface="Calibri" pitchFamily="34" charset="0"/>
                <a:cs typeface="Times New Roman" pitchFamily="18" charset="0"/>
              </a:rPr>
              <a:t>сдавление, </a:t>
            </a:r>
            <a:r>
              <a:rPr lang="ru-RU" dirty="0" smtClean="0">
                <a:latin typeface="+mj-lt"/>
                <a:ea typeface="Calibri" pitchFamily="34" charset="0"/>
                <a:cs typeface="Times New Roman" pitchFamily="18" charset="0"/>
              </a:rPr>
              <a:t> дискомфорт, тяжесть или жжение</a:t>
            </a:r>
            <a:r>
              <a:rPr lang="ru-RU" dirty="0">
                <a:latin typeface="+mj-lt"/>
                <a:ea typeface="Calibri" pitchFamily="34" charset="0"/>
                <a:cs typeface="Times New Roman" pitchFamily="18" charset="0"/>
              </a:rPr>
              <a:t>, но бывает и </a:t>
            </a:r>
            <a:r>
              <a:rPr lang="ru-RU" dirty="0" smtClean="0">
                <a:latin typeface="+mj-lt"/>
                <a:ea typeface="Calibri" pitchFamily="34" charset="0"/>
                <a:cs typeface="Times New Roman" pitchFamily="18" charset="0"/>
              </a:rPr>
              <a:t>резкая кинжальная боль</a:t>
            </a:r>
          </a:p>
          <a:p>
            <a:pPr marL="800100" lvl="1" indent="-342900" fontAlgn="base">
              <a:spcBef>
                <a:spcPct val="0"/>
              </a:spcBef>
              <a:spcAft>
                <a:spcPct val="0"/>
              </a:spcAft>
              <a:buClr>
                <a:srgbClr val="C00000"/>
              </a:buClr>
              <a:buFont typeface="Arial" panose="020B0604020202020204" pitchFamily="34" charset="0"/>
              <a:buChar char="•"/>
            </a:pPr>
            <a:r>
              <a:rPr lang="ru-RU" dirty="0" smtClean="0">
                <a:latin typeface="+mj-lt"/>
                <a:ea typeface="Calibri" pitchFamily="34" charset="0"/>
                <a:cs typeface="Times New Roman" pitchFamily="18" charset="0"/>
              </a:rPr>
              <a:t>Если у человека раньше уже была стенокардия (боли в груди при нагрузке), боль  может быть похожей, но более сильной и длительной, не проходит  полностью при приеме нитроглицерина </a:t>
            </a:r>
          </a:p>
          <a:p>
            <a:pPr lvl="1" fontAlgn="base">
              <a:spcBef>
                <a:spcPct val="0"/>
              </a:spcBef>
              <a:spcAft>
                <a:spcPct val="0"/>
              </a:spcAft>
              <a:buClr>
                <a:srgbClr val="C00000"/>
              </a:buClr>
            </a:pPr>
            <a:endParaRPr lang="ru-RU" dirty="0" smtClean="0">
              <a:latin typeface="+mj-lt"/>
              <a:ea typeface="Calibri" pitchFamily="34" charset="0"/>
              <a:cs typeface="Times New Roman" pitchFamily="18" charset="0"/>
            </a:endParaRPr>
          </a:p>
          <a:p>
            <a:pPr lvl="0" fontAlgn="base">
              <a:spcBef>
                <a:spcPct val="0"/>
              </a:spcBef>
              <a:spcAft>
                <a:spcPct val="0"/>
              </a:spcAft>
              <a:buClr>
                <a:srgbClr val="C00000"/>
              </a:buClr>
              <a:buFont typeface="Wingdings" pitchFamily="2" charset="2"/>
              <a:buChar char="Ø"/>
            </a:pPr>
            <a:r>
              <a:rPr lang="ru-RU" dirty="0" smtClean="0">
                <a:latin typeface="+mj-lt"/>
                <a:ea typeface="Calibri" pitchFamily="34" charset="0"/>
                <a:cs typeface="Times New Roman" pitchFamily="18" charset="0"/>
              </a:rPr>
              <a:t>     </a:t>
            </a:r>
            <a:r>
              <a:rPr lang="ru-RU" b="1" dirty="0" smtClean="0">
                <a:solidFill>
                  <a:srgbClr val="C00000"/>
                </a:solidFill>
                <a:latin typeface="+mj-lt"/>
                <a:ea typeface="Calibri" pitchFamily="34" charset="0"/>
                <a:cs typeface="Times New Roman" pitchFamily="18" charset="0"/>
              </a:rPr>
              <a:t>Боль или дискомфорт в других частях тела, которые расположены выше пояса </a:t>
            </a:r>
            <a:r>
              <a:rPr lang="ru-RU" dirty="0" smtClean="0"/>
              <a:t>–</a:t>
            </a:r>
          </a:p>
          <a:p>
            <a:pPr lvl="0" fontAlgn="base">
              <a:spcBef>
                <a:spcPct val="0"/>
              </a:spcBef>
              <a:spcAft>
                <a:spcPct val="0"/>
              </a:spcAft>
              <a:buClr>
                <a:srgbClr val="C00000"/>
              </a:buClr>
            </a:pPr>
            <a:r>
              <a:rPr lang="ru-RU" dirty="0">
                <a:latin typeface="+mj-lt"/>
                <a:ea typeface="Calibri" pitchFamily="34" charset="0"/>
                <a:cs typeface="Times New Roman" pitchFamily="18" charset="0"/>
              </a:rPr>
              <a:t> </a:t>
            </a:r>
            <a:r>
              <a:rPr lang="ru-RU" dirty="0" smtClean="0">
                <a:latin typeface="+mj-lt"/>
                <a:ea typeface="Calibri" pitchFamily="34" charset="0"/>
                <a:cs typeface="Times New Roman" pitchFamily="18" charset="0"/>
              </a:rPr>
              <a:t>      </a:t>
            </a:r>
            <a:r>
              <a:rPr lang="ru-RU" b="1" dirty="0" smtClean="0">
                <a:latin typeface="+mj-lt"/>
                <a:ea typeface="Calibri" pitchFamily="34" charset="0"/>
                <a:cs typeface="Times New Roman" pitchFamily="18" charset="0"/>
              </a:rPr>
              <a:t>в одной или обеих руках</a:t>
            </a:r>
            <a:r>
              <a:rPr lang="ru-RU" dirty="0" smtClean="0">
                <a:latin typeface="+mj-lt"/>
                <a:ea typeface="Calibri" pitchFamily="34" charset="0"/>
                <a:cs typeface="Times New Roman" pitchFamily="18" charset="0"/>
              </a:rPr>
              <a:t> (чаще в левой), </a:t>
            </a:r>
            <a:r>
              <a:rPr lang="ru-RU" b="1" dirty="0" smtClean="0">
                <a:latin typeface="+mj-lt"/>
                <a:ea typeface="Calibri" pitchFamily="34" charset="0"/>
                <a:cs typeface="Times New Roman" pitchFamily="18" charset="0"/>
              </a:rPr>
              <a:t>плечах</a:t>
            </a:r>
            <a:r>
              <a:rPr lang="ru-RU" dirty="0" smtClean="0">
                <a:latin typeface="+mj-lt"/>
                <a:ea typeface="Calibri" pitchFamily="34" charset="0"/>
                <a:cs typeface="Times New Roman" pitchFamily="18" charset="0"/>
              </a:rPr>
              <a:t>, </a:t>
            </a:r>
            <a:r>
              <a:rPr lang="ru-RU" b="1" dirty="0" smtClean="0">
                <a:latin typeface="+mj-lt"/>
                <a:ea typeface="Calibri" pitchFamily="34" charset="0"/>
                <a:cs typeface="Times New Roman" pitchFamily="18" charset="0"/>
              </a:rPr>
              <a:t>спине</a:t>
            </a:r>
            <a:r>
              <a:rPr lang="ru-RU" dirty="0" smtClean="0">
                <a:latin typeface="+mj-lt"/>
                <a:ea typeface="Calibri" pitchFamily="34" charset="0"/>
                <a:cs typeface="Times New Roman" pitchFamily="18" charset="0"/>
              </a:rPr>
              <a:t>, </a:t>
            </a:r>
            <a:r>
              <a:rPr lang="ru-RU" b="1" dirty="0" smtClean="0">
                <a:latin typeface="+mj-lt"/>
                <a:ea typeface="Calibri" pitchFamily="34" charset="0"/>
                <a:cs typeface="Times New Roman" pitchFamily="18" charset="0"/>
              </a:rPr>
              <a:t>шее</a:t>
            </a:r>
            <a:r>
              <a:rPr lang="ru-RU" dirty="0" smtClean="0">
                <a:latin typeface="+mj-lt"/>
                <a:ea typeface="Calibri" pitchFamily="34" charset="0"/>
                <a:cs typeface="Times New Roman" pitchFamily="18" charset="0"/>
              </a:rPr>
              <a:t>, </a:t>
            </a:r>
            <a:r>
              <a:rPr lang="ru-RU" b="1" dirty="0" smtClean="0">
                <a:latin typeface="+mj-lt"/>
                <a:ea typeface="Calibri" pitchFamily="34" charset="0"/>
                <a:cs typeface="Times New Roman" pitchFamily="18" charset="0"/>
              </a:rPr>
              <a:t>челюсти</a:t>
            </a:r>
            <a:r>
              <a:rPr lang="ru-RU" dirty="0" smtClean="0">
                <a:latin typeface="+mj-lt"/>
                <a:ea typeface="Calibri" pitchFamily="34" charset="0"/>
                <a:cs typeface="Times New Roman" pitchFamily="18" charset="0"/>
              </a:rPr>
              <a:t>,</a:t>
            </a:r>
            <a:r>
              <a:rPr lang="ru-RU" b="1" dirty="0" smtClean="0">
                <a:latin typeface="+mj-lt"/>
                <a:ea typeface="Calibri" pitchFamily="34" charset="0"/>
                <a:cs typeface="Times New Roman" pitchFamily="18" charset="0"/>
              </a:rPr>
              <a:t> животе</a:t>
            </a:r>
          </a:p>
          <a:p>
            <a:pPr marL="800100" lvl="1" indent="-342900" fontAlgn="base">
              <a:spcBef>
                <a:spcPct val="0"/>
              </a:spcBef>
              <a:spcAft>
                <a:spcPct val="0"/>
              </a:spcAft>
              <a:buClr>
                <a:srgbClr val="C00000"/>
              </a:buClr>
              <a:buFont typeface="Arial" panose="020B0604020202020204" pitchFamily="34" charset="0"/>
              <a:buChar char="•"/>
            </a:pPr>
            <a:r>
              <a:rPr lang="ru-RU" dirty="0" smtClean="0">
                <a:latin typeface="+mj-lt"/>
                <a:cs typeface="Times New Roman" pitchFamily="18" charset="0"/>
              </a:rPr>
              <a:t>Боль в этих частях тела может отмечаться одновременно с болью в груди </a:t>
            </a:r>
          </a:p>
          <a:p>
            <a:pPr lvl="1" fontAlgn="base">
              <a:spcBef>
                <a:spcPct val="0"/>
              </a:spcBef>
              <a:spcAft>
                <a:spcPct val="0"/>
              </a:spcAft>
              <a:buClr>
                <a:srgbClr val="C00000"/>
              </a:buClr>
            </a:pPr>
            <a:r>
              <a:rPr lang="ru-RU" dirty="0" smtClean="0">
                <a:latin typeface="+mj-lt"/>
                <a:cs typeface="Times New Roman" pitchFamily="18" charset="0"/>
              </a:rPr>
              <a:t>(тогда говорят, что боль в груди отдается в шею, челюсть, руку, спину и т.д.) или быть единственным симптомом</a:t>
            </a:r>
          </a:p>
          <a:p>
            <a:pPr lvl="1" fontAlgn="base">
              <a:spcBef>
                <a:spcPct val="0"/>
              </a:spcBef>
              <a:spcAft>
                <a:spcPct val="0"/>
              </a:spcAft>
              <a:buClr>
                <a:srgbClr val="C00000"/>
              </a:buClr>
            </a:pPr>
            <a:endParaRPr lang="ru-RU" dirty="0">
              <a:latin typeface="+mj-lt"/>
              <a:cs typeface="Arial" pitchFamily="34" charset="0"/>
            </a:endParaRPr>
          </a:p>
          <a:p>
            <a:pPr eaLnBrk="0" fontAlgn="base" hangingPunct="0">
              <a:spcBef>
                <a:spcPct val="0"/>
              </a:spcBef>
              <a:spcAft>
                <a:spcPct val="0"/>
              </a:spcAft>
              <a:buClr>
                <a:srgbClr val="C00000"/>
              </a:buClr>
              <a:buFont typeface="Wingdings" pitchFamily="2" charset="2"/>
              <a:buChar char="Ø"/>
            </a:pPr>
            <a:r>
              <a:rPr lang="ru-RU" dirty="0" smtClean="0">
                <a:solidFill>
                  <a:srgbClr val="C00000"/>
                </a:solidFill>
                <a:latin typeface="+mj-lt"/>
                <a:ea typeface="Calibri" pitchFamily="34" charset="0"/>
                <a:cs typeface="Times New Roman" pitchFamily="18" charset="0"/>
              </a:rPr>
              <a:t>      </a:t>
            </a:r>
            <a:r>
              <a:rPr lang="ru-RU" b="1" dirty="0" smtClean="0">
                <a:solidFill>
                  <a:srgbClr val="C00000"/>
                </a:solidFill>
                <a:latin typeface="+mj-lt"/>
                <a:ea typeface="Calibri" pitchFamily="34" charset="0"/>
                <a:cs typeface="Times New Roman" pitchFamily="18" charset="0"/>
              </a:rPr>
              <a:t>Нехватка воздуха</a:t>
            </a:r>
          </a:p>
          <a:p>
            <a:pPr marL="800100" lvl="1" indent="-342900" eaLnBrk="0" fontAlgn="base" hangingPunct="0">
              <a:spcBef>
                <a:spcPct val="0"/>
              </a:spcBef>
              <a:spcAft>
                <a:spcPct val="0"/>
              </a:spcAft>
              <a:buClr>
                <a:srgbClr val="C00000"/>
              </a:buClr>
              <a:buFont typeface="Arial" panose="020B0604020202020204" pitchFamily="34" charset="0"/>
              <a:buChar char="•"/>
            </a:pPr>
            <a:r>
              <a:rPr lang="ru-RU" dirty="0" smtClean="0">
                <a:latin typeface="+mj-lt"/>
                <a:ea typeface="Calibri" pitchFamily="34" charset="0"/>
                <a:cs typeface="Times New Roman" pitchFamily="18" charset="0"/>
              </a:rPr>
              <a:t>Нехватка воздуха может сопровождать боль или быть единственным симптомом </a:t>
            </a:r>
            <a:endParaRPr lang="ru-RU" dirty="0">
              <a:latin typeface="+mj-lt"/>
              <a:cs typeface="Arial" pitchFamily="34" charset="0"/>
            </a:endParaRPr>
          </a:p>
        </p:txBody>
      </p:sp>
      <p:sp>
        <p:nvSpPr>
          <p:cNvPr id="2" name="Прямоугольник 1"/>
          <p:cNvSpPr/>
          <p:nvPr/>
        </p:nvSpPr>
        <p:spPr>
          <a:xfrm>
            <a:off x="0" y="310569"/>
            <a:ext cx="5854863" cy="523220"/>
          </a:xfrm>
          <a:prstGeom prst="rect">
            <a:avLst/>
          </a:prstGeom>
        </p:spPr>
        <p:txBody>
          <a:bodyPr wrap="square">
            <a:spAutoFit/>
          </a:bodyPr>
          <a:lstStyle/>
          <a:p>
            <a:pPr algn="ctr" fontAlgn="base">
              <a:spcBef>
                <a:spcPct val="0"/>
              </a:spcBef>
              <a:spcAft>
                <a:spcPct val="0"/>
              </a:spcAft>
            </a:pPr>
            <a:r>
              <a:rPr lang="ru-RU" sz="2800" b="1" dirty="0" smtClean="0">
                <a:solidFill>
                  <a:schemeClr val="accent5">
                    <a:lumMod val="50000"/>
                  </a:schemeClr>
                </a:solidFill>
                <a:ea typeface="Calibri" pitchFamily="34" charset="0"/>
                <a:cs typeface="Times New Roman" pitchFamily="18" charset="0"/>
              </a:rPr>
              <a:t>  Симптомы инфаркта миокарда</a:t>
            </a:r>
            <a:endParaRPr lang="ru-RU" sz="2800" b="1" dirty="0">
              <a:solidFill>
                <a:schemeClr val="accent5">
                  <a:lumMod val="50000"/>
                </a:schemeClr>
              </a:solidFill>
              <a:ea typeface="Calibri" pitchFamily="34" charset="0"/>
              <a:cs typeface="Times New Roman" pitchFamily="18" charset="0"/>
            </a:endParaRPr>
          </a:p>
        </p:txBody>
      </p:sp>
      <p:pic>
        <p:nvPicPr>
          <p:cNvPr id="6" name="Picture 2" descr="Картинки по запросу больной с инфарктом миокарда"/>
          <p:cNvPicPr>
            <a:picLocks noChangeAspect="1" noChangeArrowheads="1"/>
          </p:cNvPicPr>
          <p:nvPr/>
        </p:nvPicPr>
        <p:blipFill>
          <a:blip r:embed="rId3" cstate="print"/>
          <a:srcRect/>
          <a:stretch>
            <a:fillRect/>
          </a:stretch>
        </p:blipFill>
        <p:spPr bwMode="auto">
          <a:xfrm>
            <a:off x="6948264" y="0"/>
            <a:ext cx="1823646" cy="1209157"/>
          </a:xfrm>
          <a:prstGeom prst="rect">
            <a:avLst/>
          </a:prstGeom>
          <a:noFill/>
        </p:spPr>
      </p:pic>
      <p:sp>
        <p:nvSpPr>
          <p:cNvPr id="3" name="Прямоугольник 2"/>
          <p:cNvSpPr/>
          <p:nvPr/>
        </p:nvSpPr>
        <p:spPr>
          <a:xfrm>
            <a:off x="0" y="6309320"/>
            <a:ext cx="9144000" cy="5486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85000"/>
                    <a:lumOff val="15000"/>
                  </a:schemeClr>
                </a:solidFill>
              </a:rPr>
              <a:t>ДОПОЛНИТЕЛЬНАЯ ИНФОРМАЦИЯ </a:t>
            </a:r>
            <a:endParaRPr lang="ru-RU" dirty="0">
              <a:solidFill>
                <a:schemeClr val="tx1">
                  <a:lumMod val="85000"/>
                  <a:lumOff val="15000"/>
                </a:schemeClr>
              </a:solidFill>
            </a:endParaRPr>
          </a:p>
        </p:txBody>
      </p:sp>
    </p:spTree>
    <p:extLst>
      <p:ext uri="{BB962C8B-B14F-4D97-AF65-F5344CB8AC3E}">
        <p14:creationId xmlns:p14="http://schemas.microsoft.com/office/powerpoint/2010/main" val="33149144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07972" y="5156343"/>
            <a:ext cx="6973361" cy="1477328"/>
          </a:xfrm>
          <a:prstGeom prst="rect">
            <a:avLst/>
          </a:prstGeom>
          <a:solidFill>
            <a:schemeClr val="accent4">
              <a:lumMod val="20000"/>
              <a:lumOff val="80000"/>
            </a:schemeClr>
          </a:solidFill>
        </p:spPr>
        <p:txBody>
          <a:bodyPr wrap="square">
            <a:spAutoFit/>
          </a:bodyPr>
          <a:lstStyle/>
          <a:p>
            <a:r>
              <a:rPr lang="ru-RU" dirty="0" smtClean="0">
                <a:ea typeface="Times New Roman" panose="02020603050405020304" pitchFamily="18" charset="0"/>
              </a:rPr>
              <a:t>Кроме этого, многим пациентам после ИМ требуется профилактика </a:t>
            </a:r>
            <a:r>
              <a:rPr lang="ru-RU" dirty="0">
                <a:ea typeface="Times New Roman" panose="02020603050405020304" pitchFamily="18" charset="0"/>
              </a:rPr>
              <a:t>развития </a:t>
            </a:r>
            <a:r>
              <a:rPr lang="ru-RU" dirty="0" smtClean="0">
                <a:ea typeface="Times New Roman" panose="02020603050405020304" pitchFamily="18" charset="0"/>
              </a:rPr>
              <a:t>сердечной </a:t>
            </a:r>
            <a:r>
              <a:rPr lang="ru-RU" dirty="0">
                <a:ea typeface="Times New Roman" panose="02020603050405020304" pitchFamily="18" charset="0"/>
              </a:rPr>
              <a:t>недостаточности. </a:t>
            </a:r>
            <a:endParaRPr lang="ru-RU" dirty="0" smtClean="0">
              <a:ea typeface="Times New Roman" panose="02020603050405020304" pitchFamily="18" charset="0"/>
            </a:endParaRPr>
          </a:p>
          <a:p>
            <a:r>
              <a:rPr lang="ru-RU" dirty="0" smtClean="0">
                <a:ea typeface="Times New Roman" panose="02020603050405020304" pitchFamily="18" charset="0"/>
              </a:rPr>
              <a:t>С </a:t>
            </a:r>
            <a:r>
              <a:rPr lang="ru-RU" dirty="0">
                <a:ea typeface="Times New Roman" panose="02020603050405020304" pitchFamily="18" charset="0"/>
              </a:rPr>
              <a:t>этой целью </a:t>
            </a:r>
            <a:r>
              <a:rPr lang="ru-RU" dirty="0" smtClean="0">
                <a:ea typeface="Times New Roman" panose="02020603050405020304" pitchFamily="18" charset="0"/>
              </a:rPr>
              <a:t>назначаются препараты </a:t>
            </a:r>
            <a:r>
              <a:rPr lang="ru-RU" dirty="0">
                <a:ea typeface="Times New Roman" panose="02020603050405020304" pitchFamily="18" charset="0"/>
              </a:rPr>
              <a:t>из класса </a:t>
            </a:r>
            <a:r>
              <a:rPr lang="ru-RU" b="1" i="1" dirty="0">
                <a:ea typeface="Times New Roman" panose="02020603050405020304" pitchFamily="18" charset="0"/>
              </a:rPr>
              <a:t>ингибиторов </a:t>
            </a:r>
            <a:r>
              <a:rPr lang="ru-RU" b="1" i="1" dirty="0" err="1">
                <a:ea typeface="Times New Roman" panose="02020603050405020304" pitchFamily="18" charset="0"/>
              </a:rPr>
              <a:t>ангиотензинпревращающего</a:t>
            </a:r>
            <a:r>
              <a:rPr lang="ru-RU" b="1" i="1" dirty="0">
                <a:ea typeface="Times New Roman" panose="02020603050405020304" pitchFamily="18" charset="0"/>
              </a:rPr>
              <a:t> фермента </a:t>
            </a:r>
            <a:r>
              <a:rPr lang="ru-RU" b="1" i="1" dirty="0" smtClean="0">
                <a:ea typeface="Times New Roman" panose="02020603050405020304" pitchFamily="18" charset="0"/>
              </a:rPr>
              <a:t>(АПФ) </a:t>
            </a:r>
            <a:r>
              <a:rPr lang="ru-RU" dirty="0" smtClean="0">
                <a:ea typeface="Times New Roman" panose="02020603050405020304" pitchFamily="18" charset="0"/>
              </a:rPr>
              <a:t>или </a:t>
            </a:r>
            <a:r>
              <a:rPr lang="ru-RU" dirty="0">
                <a:ea typeface="Times New Roman" panose="02020603050405020304" pitchFamily="18" charset="0"/>
              </a:rPr>
              <a:t>близких к ним </a:t>
            </a:r>
            <a:r>
              <a:rPr lang="ru-RU" b="1" i="1" dirty="0">
                <a:ea typeface="Times New Roman" panose="02020603050405020304" pitchFamily="18" charset="0"/>
              </a:rPr>
              <a:t>блокаторов </a:t>
            </a:r>
            <a:r>
              <a:rPr lang="ru-RU" b="1" i="1" dirty="0" err="1">
                <a:ea typeface="Times New Roman" panose="02020603050405020304" pitchFamily="18" charset="0"/>
              </a:rPr>
              <a:t>ангиотензиновых</a:t>
            </a:r>
            <a:r>
              <a:rPr lang="ru-RU" b="1" i="1" dirty="0">
                <a:ea typeface="Times New Roman" panose="02020603050405020304" pitchFamily="18" charset="0"/>
              </a:rPr>
              <a:t> </a:t>
            </a:r>
            <a:r>
              <a:rPr lang="ru-RU" b="1" i="1" dirty="0" smtClean="0">
                <a:ea typeface="Times New Roman" panose="02020603050405020304" pitchFamily="18" charset="0"/>
              </a:rPr>
              <a:t>рецепторов</a:t>
            </a:r>
            <a:endParaRPr lang="ru-RU"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333" y="4591847"/>
            <a:ext cx="1862667" cy="216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340255" y="43834"/>
            <a:ext cx="8690856" cy="881856"/>
          </a:xfrm>
        </p:spPr>
        <p:txBody>
          <a:bodyPr>
            <a:normAutofit fontScale="90000"/>
          </a:bodyPr>
          <a:lstStyle/>
          <a:p>
            <a:pPr algn="ctr"/>
            <a:r>
              <a:rPr lang="ru-RU" altLang="ru-RU" sz="3200" b="1" dirty="0" smtClean="0">
                <a:solidFill>
                  <a:srgbClr val="00B050"/>
                </a:solidFill>
                <a:effectLst>
                  <a:outerShdw blurRad="38100" dist="38100" dir="2700000" algn="tl">
                    <a:srgbClr val="000000">
                      <a:alpha val="43137"/>
                    </a:srgbClr>
                  </a:outerShdw>
                </a:effectLst>
              </a:rPr>
              <a:t>Принцип </a:t>
            </a:r>
            <a:r>
              <a:rPr lang="en-US" altLang="ru-RU" sz="3200" b="1" dirty="0" smtClean="0">
                <a:solidFill>
                  <a:srgbClr val="00B050"/>
                </a:solidFill>
                <a:effectLst>
                  <a:outerShdw blurRad="38100" dist="38100" dir="2700000" algn="tl">
                    <a:srgbClr val="000000">
                      <a:alpha val="43137"/>
                    </a:srgbClr>
                  </a:outerShdw>
                </a:effectLst>
              </a:rPr>
              <a:t>ABC </a:t>
            </a:r>
            <a:r>
              <a:rPr lang="ru-RU" altLang="ru-RU" sz="3200" b="1" dirty="0" smtClean="0">
                <a:solidFill>
                  <a:srgbClr val="00B050"/>
                </a:solidFill>
                <a:effectLst>
                  <a:outerShdw blurRad="38100" dist="38100" dir="2700000" algn="tl">
                    <a:srgbClr val="000000">
                      <a:alpha val="43137"/>
                    </a:srgbClr>
                  </a:outerShdw>
                </a:effectLst>
              </a:rPr>
              <a:t>– алфавит лечения ишемической болезни сердца</a:t>
            </a:r>
            <a:endParaRPr lang="ru-RU" altLang="ru-RU" sz="3200" b="1" dirty="0">
              <a:solidFill>
                <a:srgbClr val="00B050"/>
              </a:solidFill>
              <a:effectLst>
                <a:outerShdw blurRad="38100" dist="38100" dir="2700000" algn="tl">
                  <a:srgbClr val="000000">
                    <a:alpha val="43137"/>
                  </a:srgbClr>
                </a:outerShdw>
              </a:effectLst>
            </a:endParaRPr>
          </a:p>
        </p:txBody>
      </p:sp>
      <p:sp>
        <p:nvSpPr>
          <p:cNvPr id="5" name="Прямоугольник 4"/>
          <p:cNvSpPr/>
          <p:nvPr/>
        </p:nvSpPr>
        <p:spPr>
          <a:xfrm>
            <a:off x="214489" y="1110986"/>
            <a:ext cx="8613422" cy="3924151"/>
          </a:xfrm>
          <a:prstGeom prst="rect">
            <a:avLst/>
          </a:prstGeom>
        </p:spPr>
        <p:txBody>
          <a:bodyPr wrap="square">
            <a:spAutoFit/>
          </a:bodyPr>
          <a:lstStyle/>
          <a:p>
            <a:pPr indent="449580" algn="just" hangingPunct="0">
              <a:spcBef>
                <a:spcPts val="600"/>
              </a:spcBef>
              <a:spcAft>
                <a:spcPts val="0"/>
              </a:spcAft>
            </a:pPr>
            <a:r>
              <a:rPr lang="ru-RU" b="1" dirty="0">
                <a:solidFill>
                  <a:srgbClr val="00B050"/>
                </a:solidFill>
                <a:effectLst>
                  <a:outerShdw blurRad="38100" dist="38100" dir="2700000" algn="tl">
                    <a:srgbClr val="000000">
                      <a:alpha val="43137"/>
                    </a:srgbClr>
                  </a:outerShdw>
                </a:effectLst>
                <a:ea typeface="Times New Roman" panose="02020603050405020304" pitchFamily="18" charset="0"/>
              </a:rPr>
              <a:t>А</a:t>
            </a:r>
            <a:r>
              <a:rPr lang="ru-RU" dirty="0">
                <a:ea typeface="Times New Roman" panose="02020603050405020304" pitchFamily="18" charset="0"/>
              </a:rPr>
              <a:t> – </a:t>
            </a:r>
            <a:r>
              <a:rPr lang="ru-RU" b="1" dirty="0" err="1" smtClean="0">
                <a:effectLst>
                  <a:outerShdw blurRad="38100" dist="38100" dir="2700000" algn="tl">
                    <a:srgbClr val="000000">
                      <a:alpha val="43137"/>
                    </a:srgbClr>
                  </a:outerShdw>
                </a:effectLst>
                <a:ea typeface="Times New Roman" panose="02020603050405020304" pitchFamily="18" charset="0"/>
              </a:rPr>
              <a:t>Антиагрегантная</a:t>
            </a:r>
            <a:r>
              <a:rPr lang="ru-RU" b="1" dirty="0" smtClean="0">
                <a:effectLst>
                  <a:outerShdw blurRad="38100" dist="38100" dir="2700000" algn="tl">
                    <a:srgbClr val="000000">
                      <a:alpha val="43137"/>
                    </a:srgbClr>
                  </a:outerShdw>
                </a:effectLst>
                <a:ea typeface="Times New Roman" panose="02020603050405020304" pitchFamily="18" charset="0"/>
              </a:rPr>
              <a:t> терапия</a:t>
            </a:r>
            <a:r>
              <a:rPr lang="ru-RU" dirty="0" smtClean="0">
                <a:ea typeface="Times New Roman" panose="02020603050405020304" pitchFamily="18" charset="0"/>
              </a:rPr>
              <a:t> (препараты, которые препятствуют слипанию тромбоцитов и за счет этого снижают свертываемость крови)</a:t>
            </a:r>
          </a:p>
          <a:p>
            <a:pPr marL="1200150" lvl="2" indent="-285750" algn="just" hangingPunct="0">
              <a:spcBef>
                <a:spcPts val="600"/>
              </a:spcBef>
              <a:buFont typeface="Wingdings" panose="05000000000000000000" pitchFamily="2" charset="2"/>
              <a:buChar char="q"/>
            </a:pPr>
            <a:r>
              <a:rPr lang="ru-RU" dirty="0" smtClean="0">
                <a:ea typeface="Times New Roman" panose="02020603050405020304" pitchFamily="18" charset="0"/>
              </a:rPr>
              <a:t>Наиболее часто с этой целью используется аспирин</a:t>
            </a:r>
          </a:p>
          <a:p>
            <a:pPr marL="1200150" lvl="2" indent="-285750" algn="just" hangingPunct="0">
              <a:spcBef>
                <a:spcPts val="600"/>
              </a:spcBef>
              <a:buFont typeface="Wingdings" panose="05000000000000000000" pitchFamily="2" charset="2"/>
              <a:buChar char="q"/>
            </a:pPr>
            <a:r>
              <a:rPr lang="ru-RU" dirty="0" smtClean="0">
                <a:ea typeface="Times New Roman" panose="02020603050405020304" pitchFamily="18" charset="0"/>
              </a:rPr>
              <a:t>В первые 6-12 месяцев после инфаркта миокарда или перенесенной </a:t>
            </a:r>
            <a:r>
              <a:rPr lang="ru-RU" dirty="0" err="1" smtClean="0">
                <a:ea typeface="Times New Roman" panose="02020603050405020304" pitchFamily="18" charset="0"/>
              </a:rPr>
              <a:t>ангиопластики</a:t>
            </a:r>
            <a:r>
              <a:rPr lang="ru-RU" dirty="0" smtClean="0">
                <a:ea typeface="Times New Roman" panose="02020603050405020304" pitchFamily="18" charset="0"/>
              </a:rPr>
              <a:t> со </a:t>
            </a:r>
            <a:r>
              <a:rPr lang="ru-RU" dirty="0" err="1" smtClean="0">
                <a:ea typeface="Times New Roman" panose="02020603050405020304" pitchFamily="18" charset="0"/>
              </a:rPr>
              <a:t>стентированием</a:t>
            </a:r>
            <a:r>
              <a:rPr lang="ru-RU" dirty="0" smtClean="0">
                <a:ea typeface="Times New Roman" panose="02020603050405020304" pitchFamily="18" charset="0"/>
              </a:rPr>
              <a:t> большинство пациентов должны получать так называемую «двойную </a:t>
            </a:r>
            <a:r>
              <a:rPr lang="ru-RU" dirty="0" err="1" smtClean="0">
                <a:ea typeface="Times New Roman" panose="02020603050405020304" pitchFamily="18" charset="0"/>
              </a:rPr>
              <a:t>антиагрегантную</a:t>
            </a:r>
            <a:r>
              <a:rPr lang="ru-RU" dirty="0" smtClean="0">
                <a:ea typeface="Times New Roman" panose="02020603050405020304" pitchFamily="18" charset="0"/>
              </a:rPr>
              <a:t> терапию» – комбинацию аспирина и еще одного </a:t>
            </a:r>
            <a:r>
              <a:rPr lang="ru-RU" dirty="0" err="1" smtClean="0">
                <a:ea typeface="Times New Roman" panose="02020603050405020304" pitchFamily="18" charset="0"/>
              </a:rPr>
              <a:t>антиагреганта</a:t>
            </a:r>
            <a:r>
              <a:rPr lang="ru-RU" dirty="0" smtClean="0">
                <a:ea typeface="Times New Roman" panose="02020603050405020304" pitchFamily="18" charset="0"/>
              </a:rPr>
              <a:t> (</a:t>
            </a:r>
            <a:r>
              <a:rPr lang="ru-RU" dirty="0" err="1" smtClean="0">
                <a:ea typeface="Times New Roman" panose="02020603050405020304" pitchFamily="18" charset="0"/>
              </a:rPr>
              <a:t>клопидогрела</a:t>
            </a:r>
            <a:r>
              <a:rPr lang="ru-RU" dirty="0" smtClean="0">
                <a:ea typeface="Times New Roman" panose="02020603050405020304" pitchFamily="18" charset="0"/>
              </a:rPr>
              <a:t>, </a:t>
            </a:r>
            <a:r>
              <a:rPr lang="ru-RU" dirty="0" err="1" smtClean="0">
                <a:ea typeface="Times New Roman" panose="02020603050405020304" pitchFamily="18" charset="0"/>
              </a:rPr>
              <a:t>прасугрела</a:t>
            </a:r>
            <a:r>
              <a:rPr lang="ru-RU" dirty="0" smtClean="0">
                <a:ea typeface="Times New Roman" panose="02020603050405020304" pitchFamily="18" charset="0"/>
              </a:rPr>
              <a:t> или </a:t>
            </a:r>
            <a:r>
              <a:rPr lang="ru-RU" dirty="0" err="1" smtClean="0">
                <a:ea typeface="Times New Roman" panose="02020603050405020304" pitchFamily="18" charset="0"/>
              </a:rPr>
              <a:t>тикагрелора</a:t>
            </a:r>
            <a:r>
              <a:rPr lang="ru-RU" dirty="0" smtClean="0">
                <a:ea typeface="Times New Roman" panose="02020603050405020304" pitchFamily="18" charset="0"/>
              </a:rPr>
              <a:t>)</a:t>
            </a:r>
            <a:endParaRPr lang="ru-RU" dirty="0">
              <a:ea typeface="Times New Roman" panose="02020603050405020304" pitchFamily="18" charset="0"/>
            </a:endParaRPr>
          </a:p>
          <a:p>
            <a:pPr indent="449580" algn="just" hangingPunct="0">
              <a:spcBef>
                <a:spcPts val="600"/>
              </a:spcBef>
              <a:spcAft>
                <a:spcPts val="0"/>
              </a:spcAft>
            </a:pPr>
            <a:r>
              <a:rPr lang="ru-RU" b="1" dirty="0">
                <a:solidFill>
                  <a:srgbClr val="00B050"/>
                </a:solidFill>
                <a:ea typeface="Times New Roman" panose="02020603050405020304" pitchFamily="18" charset="0"/>
              </a:rPr>
              <a:t>В</a:t>
            </a:r>
            <a:r>
              <a:rPr lang="ru-RU" dirty="0">
                <a:ea typeface="Times New Roman" panose="02020603050405020304" pitchFamily="18" charset="0"/>
              </a:rPr>
              <a:t> – </a:t>
            </a:r>
            <a:r>
              <a:rPr lang="ru-RU" b="1" dirty="0" smtClean="0">
                <a:effectLst>
                  <a:outerShdw blurRad="38100" dist="38100" dir="2700000" algn="tl">
                    <a:srgbClr val="000000">
                      <a:alpha val="43137"/>
                    </a:srgbClr>
                  </a:outerShdw>
                </a:effectLst>
                <a:ea typeface="Times New Roman" panose="02020603050405020304" pitchFamily="18" charset="0"/>
              </a:rPr>
              <a:t>Бета-блокатор</a:t>
            </a:r>
            <a:r>
              <a:rPr lang="ru-RU" dirty="0" smtClean="0">
                <a:ea typeface="Times New Roman" panose="02020603050405020304" pitchFamily="18" charset="0"/>
              </a:rPr>
              <a:t>. Препараты этой группы снижают п</a:t>
            </a:r>
            <a:r>
              <a:rPr lang="ru-RU" dirty="0" smtClean="0"/>
              <a:t>отребность </a:t>
            </a:r>
            <a:r>
              <a:rPr lang="ru-RU" dirty="0"/>
              <a:t>сердца в кислороде за счет </a:t>
            </a:r>
            <a:r>
              <a:rPr lang="ru-RU" dirty="0" smtClean="0"/>
              <a:t>снижения частоты </a:t>
            </a:r>
            <a:r>
              <a:rPr lang="ru-RU" dirty="0"/>
              <a:t>сердечных сокращений </a:t>
            </a:r>
            <a:r>
              <a:rPr lang="ru-RU" dirty="0" smtClean="0"/>
              <a:t>и артериального </a:t>
            </a:r>
            <a:r>
              <a:rPr lang="ru-RU" dirty="0"/>
              <a:t>давления, также они обладают антиаритмическим действием</a:t>
            </a:r>
            <a:endParaRPr lang="ru-RU" dirty="0">
              <a:ea typeface="Times New Roman" panose="02020603050405020304" pitchFamily="18" charset="0"/>
            </a:endParaRPr>
          </a:p>
          <a:p>
            <a:pPr lvl="1"/>
            <a:r>
              <a:rPr lang="ru-RU" b="1" dirty="0">
                <a:solidFill>
                  <a:srgbClr val="00B050"/>
                </a:solidFill>
                <a:ea typeface="Times New Roman" panose="02020603050405020304" pitchFamily="18" charset="0"/>
              </a:rPr>
              <a:t>С </a:t>
            </a:r>
            <a:r>
              <a:rPr lang="ru-RU" dirty="0">
                <a:ea typeface="Times New Roman" panose="02020603050405020304" pitchFamily="18" charset="0"/>
              </a:rPr>
              <a:t>– Препарат, снижающий уровень холестерина (от английского «с</a:t>
            </a:r>
            <a:r>
              <a:rPr lang="en-US" dirty="0" err="1">
                <a:ea typeface="Times New Roman" panose="02020603050405020304" pitchFamily="18" charset="0"/>
              </a:rPr>
              <a:t>holesterol</a:t>
            </a:r>
            <a:r>
              <a:rPr lang="ru-RU" dirty="0">
                <a:ea typeface="Times New Roman" panose="02020603050405020304" pitchFamily="18" charset="0"/>
              </a:rPr>
              <a:t>» - холестерин</a:t>
            </a:r>
            <a:r>
              <a:rPr lang="ru-RU" dirty="0" smtClean="0">
                <a:ea typeface="Times New Roman" panose="02020603050405020304" pitchFamily="18" charset="0"/>
              </a:rPr>
              <a:t>). Наиболее часто используются препараты из класса </a:t>
            </a:r>
            <a:r>
              <a:rPr lang="ru-RU" b="1" dirty="0" err="1" smtClean="0">
                <a:effectLst>
                  <a:outerShdw blurRad="38100" dist="38100" dir="2700000" algn="tl">
                    <a:srgbClr val="000000">
                      <a:alpha val="43137"/>
                    </a:srgbClr>
                  </a:outerShdw>
                </a:effectLst>
                <a:ea typeface="Times New Roman" panose="02020603050405020304" pitchFamily="18" charset="0"/>
              </a:rPr>
              <a:t>статинов</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59510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058063" y="135771"/>
            <a:ext cx="5085937" cy="1077218"/>
          </a:xfrm>
          <a:prstGeom prst="rect">
            <a:avLst/>
          </a:prstGeom>
        </p:spPr>
        <p:txBody>
          <a:bodyPr wrap="square">
            <a:spAutoFit/>
          </a:bodyPr>
          <a:lstStyle/>
          <a:p>
            <a:r>
              <a:rPr lang="ru-RU" sz="3200" b="1" dirty="0" smtClean="0">
                <a:solidFill>
                  <a:srgbClr val="00B050"/>
                </a:solidFill>
                <a:effectLst>
                  <a:outerShdw blurRad="38100" dist="38100" dir="2700000" algn="tl">
                    <a:srgbClr val="000000">
                      <a:alpha val="43137"/>
                    </a:srgbClr>
                  </a:outerShdw>
                </a:effectLst>
              </a:rPr>
              <a:t>Если Вам трудно регулярно принимать лекарства…</a:t>
            </a:r>
            <a:endParaRPr lang="ru-RU" sz="3200" dirty="0">
              <a:solidFill>
                <a:srgbClr val="00B050"/>
              </a:solidFill>
              <a:effectLst>
                <a:outerShdw blurRad="38100" dist="38100" dir="2700000" algn="tl">
                  <a:srgbClr val="000000">
                    <a:alpha val="43137"/>
                  </a:srgbClr>
                </a:outerShdw>
              </a:effectLst>
            </a:endParaRPr>
          </a:p>
        </p:txBody>
      </p:sp>
      <p:sp>
        <p:nvSpPr>
          <p:cNvPr id="5" name="TextBox 4"/>
          <p:cNvSpPr txBox="1"/>
          <p:nvPr/>
        </p:nvSpPr>
        <p:spPr>
          <a:xfrm>
            <a:off x="525991" y="1635617"/>
            <a:ext cx="8342489" cy="4924425"/>
          </a:xfrm>
          <a:prstGeom prst="rect">
            <a:avLst/>
          </a:prstGeom>
          <a:noFill/>
        </p:spPr>
        <p:txBody>
          <a:bodyPr wrap="square" rtlCol="0">
            <a:spAutoFit/>
          </a:bodyPr>
          <a:lstStyle/>
          <a:p>
            <a:pPr marL="285750" lvl="0" indent="-285750">
              <a:spcAft>
                <a:spcPts val="1200"/>
              </a:spcAft>
              <a:buClr>
                <a:srgbClr val="00B050"/>
              </a:buClr>
              <a:buFont typeface="Wingdings" panose="05000000000000000000" pitchFamily="2" charset="2"/>
              <a:buChar char=""/>
            </a:pPr>
            <a:r>
              <a:rPr lang="ru-RU" dirty="0" smtClean="0"/>
              <a:t>Постарайтесь принимать препараты каждый день в одно и то же время</a:t>
            </a:r>
            <a:endParaRPr lang="en-US" dirty="0"/>
          </a:p>
          <a:p>
            <a:pPr marL="285750" lvl="0" indent="-285750">
              <a:spcAft>
                <a:spcPts val="1200"/>
              </a:spcAft>
              <a:buClr>
                <a:srgbClr val="00B050"/>
              </a:buClr>
              <a:buFont typeface="Wingdings" panose="05000000000000000000" pitchFamily="2" charset="2"/>
              <a:buChar char=""/>
            </a:pPr>
            <a:r>
              <a:rPr lang="ru-RU" dirty="0" smtClean="0"/>
              <a:t>Сочетайте прием лекарств с другими повседневными действиями, например, просмотром выпуска утренних новостей</a:t>
            </a:r>
          </a:p>
          <a:p>
            <a:pPr marL="285750" lvl="0" indent="-285750">
              <a:spcAft>
                <a:spcPts val="1200"/>
              </a:spcAft>
              <a:buClr>
                <a:srgbClr val="00B050"/>
              </a:buClr>
              <a:buFont typeface="Wingdings" panose="05000000000000000000" pitchFamily="2" charset="2"/>
              <a:buChar char=""/>
            </a:pPr>
            <a:r>
              <a:rPr lang="ru-RU" dirty="0" smtClean="0"/>
              <a:t>Попросите своих близких напоминать Вам о необходимости принять таблетки</a:t>
            </a:r>
            <a:endParaRPr lang="en-US" dirty="0"/>
          </a:p>
          <a:p>
            <a:pPr marL="285750" lvl="0" indent="-285750">
              <a:spcAft>
                <a:spcPts val="1200"/>
              </a:spcAft>
              <a:buClr>
                <a:srgbClr val="00B050"/>
              </a:buClr>
              <a:buFont typeface="Wingdings" panose="05000000000000000000" pitchFamily="2" charset="2"/>
              <a:buChar char=""/>
            </a:pPr>
            <a:r>
              <a:rPr lang="ru-RU" dirty="0" smtClean="0"/>
              <a:t>Многим пациентам бывает проще, если они заранее раскладывают таблетки на определенный период времени – например, на следующий день или неделю</a:t>
            </a:r>
          </a:p>
          <a:p>
            <a:pPr marL="285750" lvl="0" indent="-285750">
              <a:spcAft>
                <a:spcPts val="1200"/>
              </a:spcAft>
              <a:buClr>
                <a:srgbClr val="00B050"/>
              </a:buClr>
              <a:buFont typeface="Wingdings" panose="05000000000000000000" pitchFamily="2" charset="2"/>
              <a:buChar char=""/>
            </a:pPr>
            <a:r>
              <a:rPr lang="ru-RU" dirty="0" smtClean="0"/>
              <a:t>Повесьте листок с напоминанием на видное место, например, на холодильник</a:t>
            </a:r>
          </a:p>
          <a:p>
            <a:pPr marL="285750" lvl="0" indent="-285750">
              <a:spcAft>
                <a:spcPts val="1200"/>
              </a:spcAft>
              <a:buClr>
                <a:srgbClr val="00B050"/>
              </a:buClr>
              <a:buFont typeface="Wingdings" panose="05000000000000000000" pitchFamily="2" charset="2"/>
              <a:buChar char=""/>
            </a:pPr>
            <a:r>
              <a:rPr lang="ru-RU" dirty="0" smtClean="0"/>
              <a:t>Существуют приложения для смартфонов, которые будут напоминать о приеме лекарств</a:t>
            </a:r>
            <a:endParaRPr lang="en-US" dirty="0"/>
          </a:p>
          <a:p>
            <a:pPr marL="285750" lvl="0" indent="-285750">
              <a:spcAft>
                <a:spcPts val="1200"/>
              </a:spcAft>
              <a:buClr>
                <a:srgbClr val="00B050"/>
              </a:buClr>
              <a:buFont typeface="Wingdings" panose="05000000000000000000" pitchFamily="2" charset="2"/>
              <a:buChar char=""/>
            </a:pPr>
            <a:r>
              <a:rPr lang="ru-RU" dirty="0" smtClean="0"/>
              <a:t>Заведите дневник приема препаратов, где Вы будете отмечать принятые таблетки. Это поможет Вам не принять случайно двойную дозу лекарства.</a:t>
            </a:r>
          </a:p>
          <a:p>
            <a:pPr marL="285750" lvl="0" indent="-285750">
              <a:spcAft>
                <a:spcPts val="1200"/>
              </a:spcAft>
              <a:buClr>
                <a:srgbClr val="00B050"/>
              </a:buClr>
              <a:buFont typeface="Wingdings" panose="05000000000000000000" pitchFamily="2" charset="2"/>
              <a:buChar char=""/>
            </a:pPr>
            <a:r>
              <a:rPr lang="ru-RU" dirty="0" smtClean="0"/>
              <a:t>Всегда проверяйте, достаточно ли у Вас препаратов перед длительными поездками, и не забывайте взять лекарства с собой в дорогу</a:t>
            </a:r>
          </a:p>
        </p:txBody>
      </p:sp>
      <p:pic>
        <p:nvPicPr>
          <p:cNvPr id="23554" name="Picture 2" descr="Картинки по запросу p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33885" cy="134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5097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108714" y="148432"/>
            <a:ext cx="6035286" cy="1200329"/>
          </a:xfrm>
          <a:prstGeom prst="rect">
            <a:avLst/>
          </a:prstGeom>
        </p:spPr>
        <p:txBody>
          <a:bodyPr wrap="square">
            <a:spAutoFit/>
          </a:bodyPr>
          <a:lstStyle/>
          <a:p>
            <a:r>
              <a:rPr lang="ru-RU" sz="3600" b="1" dirty="0" smtClean="0">
                <a:solidFill>
                  <a:srgbClr val="00B050"/>
                </a:solidFill>
                <a:effectLst>
                  <a:outerShdw blurRad="38100" dist="38100" dir="2700000" algn="tl">
                    <a:srgbClr val="000000">
                      <a:alpha val="43137"/>
                    </a:srgbClr>
                  </a:outerShdw>
                </a:effectLst>
              </a:rPr>
              <a:t>Если у Вы перенесли инфаркт миокарда…</a:t>
            </a:r>
            <a:endParaRPr lang="ru-RU" sz="3600" dirty="0">
              <a:solidFill>
                <a:srgbClr val="00B050"/>
              </a:solidFill>
              <a:effectLst>
                <a:outerShdw blurRad="38100" dist="38100" dir="2700000" algn="tl">
                  <a:srgbClr val="000000">
                    <a:alpha val="43137"/>
                  </a:srgbClr>
                </a:outerShdw>
              </a:effectLst>
            </a:endParaRPr>
          </a:p>
        </p:txBody>
      </p:sp>
      <p:sp>
        <p:nvSpPr>
          <p:cNvPr id="5" name="TextBox 4"/>
          <p:cNvSpPr txBox="1"/>
          <p:nvPr/>
        </p:nvSpPr>
        <p:spPr>
          <a:xfrm>
            <a:off x="508000" y="1680773"/>
            <a:ext cx="8342489" cy="5016758"/>
          </a:xfrm>
          <a:prstGeom prst="rect">
            <a:avLst/>
          </a:prstGeom>
          <a:noFill/>
        </p:spPr>
        <p:txBody>
          <a:bodyPr wrap="square" rtlCol="0">
            <a:spAutoFit/>
          </a:bodyPr>
          <a:lstStyle/>
          <a:p>
            <a:pPr lvl="0">
              <a:spcAft>
                <a:spcPts val="1200"/>
              </a:spcAft>
              <a:buClr>
                <a:srgbClr val="7030A0"/>
              </a:buClr>
            </a:pPr>
            <a:r>
              <a:rPr lang="ru-RU" dirty="0" smtClean="0"/>
              <a:t>Регулярно принимайте все лекарства так, как Вам рекомендовал врач</a:t>
            </a:r>
          </a:p>
          <a:p>
            <a:pPr lvl="0">
              <a:spcAft>
                <a:spcPts val="1200"/>
              </a:spcAft>
              <a:buClr>
                <a:srgbClr val="7030A0"/>
              </a:buClr>
            </a:pPr>
            <a:r>
              <a:rPr lang="ru-RU" dirty="0" smtClean="0"/>
              <a:t>Никогда не отменяйте назначенный препарат самостоятельно, не посоветовавшись с врачом, даже если Вам кажется, что у Вас появились побочные эффекты – это может быть опасным</a:t>
            </a:r>
          </a:p>
          <a:p>
            <a:pPr lvl="0">
              <a:spcAft>
                <a:spcPts val="1200"/>
              </a:spcAft>
              <a:buClr>
                <a:srgbClr val="7030A0"/>
              </a:buClr>
            </a:pPr>
            <a:r>
              <a:rPr lang="ru-RU" dirty="0" smtClean="0"/>
              <a:t>Не забывайте о необходимости регулярно наблюдаться у врача</a:t>
            </a:r>
          </a:p>
          <a:p>
            <a:pPr lvl="0">
              <a:spcAft>
                <a:spcPts val="1200"/>
              </a:spcAft>
              <a:buClr>
                <a:srgbClr val="7030A0"/>
              </a:buClr>
            </a:pPr>
            <a:r>
              <a:rPr lang="ru-RU" dirty="0" smtClean="0"/>
              <a:t>Найдите возможность участия в программе </a:t>
            </a:r>
            <a:r>
              <a:rPr lang="ru-RU" dirty="0" err="1" smtClean="0"/>
              <a:t>кардиореабилитации</a:t>
            </a:r>
            <a:r>
              <a:rPr lang="ru-RU" dirty="0" smtClean="0"/>
              <a:t> – это поможет Вам быстрее восстановиться. Если после выписки из больницы Вы не получили направление на реабилитацию в санаторий, узнайте у своего лечащего врача, как Вы можете пойти реабилитацию.</a:t>
            </a:r>
          </a:p>
          <a:p>
            <a:pPr lvl="0">
              <a:spcAft>
                <a:spcPts val="1200"/>
              </a:spcAft>
              <a:buClr>
                <a:srgbClr val="7030A0"/>
              </a:buClr>
            </a:pPr>
            <a:r>
              <a:rPr lang="ru-RU" dirty="0" smtClean="0"/>
              <a:t>Заручитесь поддержкой. Многие люди после инфаркта миокарда чувствуют себя напуганными или подавленными, это вполне объяснимо. Не стесняйтесь просить поддержки у своих близких, также бывает полезно общение с другими пациентами, которые тоже раньше перенесли инфаркт</a:t>
            </a:r>
          </a:p>
          <a:p>
            <a:pPr lvl="0">
              <a:spcAft>
                <a:spcPts val="1200"/>
              </a:spcAft>
              <a:buClr>
                <a:srgbClr val="7030A0"/>
              </a:buClr>
            </a:pPr>
            <a:r>
              <a:rPr lang="ru-RU" dirty="0" smtClean="0"/>
              <a:t>По возможности нормализуйте свой образ жизни и максимально скорректируйте имеющиеся факторы риска</a:t>
            </a:r>
          </a:p>
        </p:txBody>
      </p:sp>
      <p:pic>
        <p:nvPicPr>
          <p:cNvPr id="4" name="Рисунок 3"/>
          <p:cNvPicPr>
            <a:picLocks noChangeAspect="1"/>
          </p:cNvPicPr>
          <p:nvPr/>
        </p:nvPicPr>
        <p:blipFill>
          <a:blip r:embed="rId2"/>
          <a:stretch>
            <a:fillRect/>
          </a:stretch>
        </p:blipFill>
        <p:spPr>
          <a:xfrm>
            <a:off x="503413" y="52235"/>
            <a:ext cx="2447257" cy="1628538"/>
          </a:xfrm>
          <a:prstGeom prst="rect">
            <a:avLst/>
          </a:prstGeom>
        </p:spPr>
      </p:pic>
    </p:spTree>
    <p:extLst>
      <p:ext uri="{BB962C8B-B14F-4D97-AF65-F5344CB8AC3E}">
        <p14:creationId xmlns:p14="http://schemas.microsoft.com/office/powerpoint/2010/main" val="7137837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36912"/>
            <a:ext cx="8208912" cy="1647056"/>
          </a:xfrm>
        </p:spPr>
        <p:txBody>
          <a:bodyPr>
            <a:noAutofit/>
          </a:bodyPr>
          <a:lstStyle/>
          <a:p>
            <a:r>
              <a:rPr lang="ru-RU" sz="3600" b="1" dirty="0" smtClean="0">
                <a:solidFill>
                  <a:srgbClr val="336600"/>
                </a:solidFill>
              </a:rPr>
              <a:t>ПРОЙДИТЕ ДИСПАНСЕРИЗАЦИЮ!</a:t>
            </a:r>
            <a:br>
              <a:rPr lang="ru-RU" sz="3600" b="1" dirty="0" smtClean="0">
                <a:solidFill>
                  <a:srgbClr val="336600"/>
                </a:solidFill>
              </a:rPr>
            </a:br>
            <a:r>
              <a:rPr lang="ru-RU" sz="3600" b="1" dirty="0" smtClean="0">
                <a:solidFill>
                  <a:srgbClr val="336600"/>
                </a:solidFill>
              </a:rPr>
              <a:t>ПОСЕТИТЕ ЦЕНТР ЗДОРОВЬЯ!</a:t>
            </a:r>
            <a:br>
              <a:rPr lang="ru-RU" sz="3600" b="1" dirty="0" smtClean="0">
                <a:solidFill>
                  <a:srgbClr val="336600"/>
                </a:solidFill>
              </a:rPr>
            </a:br>
            <a:r>
              <a:rPr lang="ru-RU" sz="3600" b="1" dirty="0" smtClean="0">
                <a:solidFill>
                  <a:srgbClr val="C00000"/>
                </a:solidFill>
              </a:rPr>
              <a:t>БУДЬТЕ ЗДОРОВЫ!</a:t>
            </a:r>
            <a:endParaRPr lang="ru-RU" sz="3600" b="1" dirty="0">
              <a:solidFill>
                <a:srgbClr val="C0000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476672"/>
            <a:ext cx="2664296" cy="171181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4725144"/>
            <a:ext cx="2628900" cy="1743075"/>
          </a:xfrm>
          <a:prstGeom prst="rect">
            <a:avLst/>
          </a:prstGeom>
        </p:spPr>
      </p:pic>
    </p:spTree>
    <p:extLst>
      <p:ext uri="{BB962C8B-B14F-4D97-AF65-F5344CB8AC3E}">
        <p14:creationId xmlns:p14="http://schemas.microsoft.com/office/powerpoint/2010/main" val="4119401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6321072" y="4257713"/>
            <a:ext cx="2802362" cy="1650280"/>
          </a:xfrm>
          <a:prstGeom prst="rect">
            <a:avLst/>
          </a:prstGeom>
        </p:spPr>
      </p:pic>
      <p:sp>
        <p:nvSpPr>
          <p:cNvPr id="1025" name="Rectangle 1"/>
          <p:cNvSpPr>
            <a:spLocks noChangeArrowheads="1"/>
          </p:cNvSpPr>
          <p:nvPr/>
        </p:nvSpPr>
        <p:spPr bwMode="auto">
          <a:xfrm>
            <a:off x="291890" y="819778"/>
            <a:ext cx="8677085" cy="468589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fontAlgn="base">
              <a:spcBef>
                <a:spcPct val="0"/>
              </a:spcBef>
              <a:spcAft>
                <a:spcPts val="1200"/>
              </a:spcAft>
              <a:buClr>
                <a:srgbClr val="C00000"/>
              </a:buClr>
            </a:pPr>
            <a:r>
              <a:rPr lang="ru-RU" sz="2000" b="1" spc="600" dirty="0" smtClean="0">
                <a:solidFill>
                  <a:srgbClr val="C00000"/>
                </a:solidFill>
                <a:ea typeface="Calibri" pitchFamily="34" charset="0"/>
                <a:cs typeface="Times New Roman" pitchFamily="18" charset="0"/>
              </a:rPr>
              <a:t>БОЛЕЕ РЕДКО:</a:t>
            </a:r>
            <a:endParaRPr lang="ru-RU" sz="2000" dirty="0" smtClean="0">
              <a:ea typeface="Calibri" pitchFamily="34" charset="0"/>
              <a:cs typeface="Times New Roman" pitchFamily="18" charset="0"/>
            </a:endParaRPr>
          </a:p>
          <a:p>
            <a:pPr marL="342900" indent="-342900" fontAlgn="base">
              <a:lnSpc>
                <a:spcPct val="150000"/>
              </a:lnSpc>
              <a:spcBef>
                <a:spcPct val="0"/>
              </a:spcBef>
              <a:spcAft>
                <a:spcPct val="0"/>
              </a:spcAft>
              <a:buClr>
                <a:srgbClr val="C00000"/>
              </a:buClr>
              <a:buFont typeface="Wingdings" panose="05000000000000000000" pitchFamily="2" charset="2"/>
              <a:buChar char="Ø"/>
            </a:pPr>
            <a:r>
              <a:rPr lang="ru-RU" sz="2000" dirty="0" smtClean="0">
                <a:latin typeface="+mj-lt"/>
                <a:ea typeface="Calibri" pitchFamily="34" charset="0"/>
                <a:cs typeface="Times New Roman" pitchFamily="18" charset="0"/>
              </a:rPr>
              <a:t>Тошнота или рвота</a:t>
            </a:r>
          </a:p>
          <a:p>
            <a:pPr marL="342900" indent="-342900" fontAlgn="base">
              <a:lnSpc>
                <a:spcPct val="150000"/>
              </a:lnSpc>
              <a:spcBef>
                <a:spcPct val="0"/>
              </a:spcBef>
              <a:spcAft>
                <a:spcPct val="0"/>
              </a:spcAft>
              <a:buClr>
                <a:srgbClr val="C00000"/>
              </a:buClr>
              <a:buFont typeface="Wingdings" panose="05000000000000000000" pitchFamily="2" charset="2"/>
              <a:buChar char="Ø"/>
            </a:pPr>
            <a:r>
              <a:rPr lang="ru-RU" sz="2000" dirty="0" smtClean="0">
                <a:latin typeface="+mj-lt"/>
                <a:ea typeface="Calibri" pitchFamily="34" charset="0"/>
                <a:cs typeface="Times New Roman" pitchFamily="18" charset="0"/>
              </a:rPr>
              <a:t>Дискомфорт как при пищевом отравлении</a:t>
            </a:r>
            <a:r>
              <a:rPr lang="en-US" sz="2000" dirty="0" smtClean="0">
                <a:latin typeface="+mj-lt"/>
                <a:ea typeface="Calibri" pitchFamily="34" charset="0"/>
                <a:cs typeface="Times New Roman" pitchFamily="18" charset="0"/>
              </a:rPr>
              <a:t>/</a:t>
            </a:r>
            <a:r>
              <a:rPr lang="ru-RU" sz="2000" dirty="0" smtClean="0">
                <a:latin typeface="+mj-lt"/>
                <a:ea typeface="Calibri" pitchFamily="34" charset="0"/>
                <a:cs typeface="Times New Roman" pitchFamily="18" charset="0"/>
              </a:rPr>
              <a:t> несварении желудка</a:t>
            </a:r>
          </a:p>
          <a:p>
            <a:pPr marL="342900" indent="-342900" fontAlgn="base">
              <a:lnSpc>
                <a:spcPct val="150000"/>
              </a:lnSpc>
              <a:spcBef>
                <a:spcPct val="0"/>
              </a:spcBef>
              <a:spcAft>
                <a:spcPct val="0"/>
              </a:spcAft>
              <a:buClr>
                <a:srgbClr val="C00000"/>
              </a:buClr>
              <a:buFont typeface="Wingdings" panose="05000000000000000000" pitchFamily="2" charset="2"/>
              <a:buChar char="Ø"/>
            </a:pPr>
            <a:r>
              <a:rPr lang="ru-RU" sz="2000" dirty="0" smtClean="0">
                <a:latin typeface="+mj-lt"/>
                <a:ea typeface="Calibri" pitchFamily="34" charset="0"/>
                <a:cs typeface="Times New Roman" pitchFamily="18" charset="0"/>
              </a:rPr>
              <a:t>Холодный пот</a:t>
            </a:r>
          </a:p>
          <a:p>
            <a:pPr marL="342900" indent="-342900" fontAlgn="base">
              <a:lnSpc>
                <a:spcPct val="150000"/>
              </a:lnSpc>
              <a:spcBef>
                <a:spcPct val="0"/>
              </a:spcBef>
              <a:spcAft>
                <a:spcPct val="0"/>
              </a:spcAft>
              <a:buClr>
                <a:srgbClr val="C00000"/>
              </a:buClr>
              <a:buFont typeface="Wingdings" panose="05000000000000000000" pitchFamily="2" charset="2"/>
              <a:buChar char="Ø"/>
            </a:pPr>
            <a:r>
              <a:rPr lang="ru-RU" sz="2000" dirty="0" smtClean="0">
                <a:latin typeface="+mj-lt"/>
                <a:ea typeface="Calibri" pitchFamily="34" charset="0"/>
                <a:cs typeface="Times New Roman" pitchFamily="18" charset="0"/>
              </a:rPr>
              <a:t>Головокружение</a:t>
            </a:r>
          </a:p>
          <a:p>
            <a:pPr marL="342900" indent="-342900" fontAlgn="base">
              <a:lnSpc>
                <a:spcPct val="150000"/>
              </a:lnSpc>
              <a:spcBef>
                <a:spcPct val="0"/>
              </a:spcBef>
              <a:spcAft>
                <a:spcPct val="0"/>
              </a:spcAft>
              <a:buClr>
                <a:srgbClr val="C00000"/>
              </a:buClr>
              <a:buFont typeface="Wingdings" panose="05000000000000000000" pitchFamily="2" charset="2"/>
              <a:buChar char="Ø"/>
            </a:pPr>
            <a:r>
              <a:rPr lang="ru-RU" sz="2000" dirty="0" smtClean="0">
                <a:latin typeface="+mj-lt"/>
                <a:ea typeface="Calibri" pitchFamily="34" charset="0"/>
                <a:cs typeface="Times New Roman" pitchFamily="18" charset="0"/>
              </a:rPr>
              <a:t>Бледность кожи</a:t>
            </a:r>
          </a:p>
          <a:p>
            <a:pPr marL="342900" indent="-342900" fontAlgn="base">
              <a:lnSpc>
                <a:spcPct val="150000"/>
              </a:lnSpc>
              <a:spcBef>
                <a:spcPct val="0"/>
              </a:spcBef>
              <a:spcAft>
                <a:spcPct val="0"/>
              </a:spcAft>
              <a:buClr>
                <a:srgbClr val="C00000"/>
              </a:buClr>
              <a:buFont typeface="Wingdings" panose="05000000000000000000" pitchFamily="2" charset="2"/>
              <a:buChar char="Ø"/>
            </a:pPr>
            <a:r>
              <a:rPr lang="ru-RU" sz="2000" dirty="0" smtClean="0">
                <a:latin typeface="+mj-lt"/>
                <a:ea typeface="Calibri" pitchFamily="34" charset="0"/>
                <a:cs typeface="Times New Roman" pitchFamily="18" charset="0"/>
              </a:rPr>
              <a:t>Необычная усталость, утомляемость</a:t>
            </a:r>
          </a:p>
          <a:p>
            <a:pPr marL="342900" indent="-342900" fontAlgn="base">
              <a:lnSpc>
                <a:spcPct val="150000"/>
              </a:lnSpc>
              <a:spcBef>
                <a:spcPct val="0"/>
              </a:spcBef>
              <a:spcAft>
                <a:spcPct val="0"/>
              </a:spcAft>
              <a:buClr>
                <a:srgbClr val="C00000"/>
              </a:buClr>
              <a:buFont typeface="Wingdings" panose="05000000000000000000" pitchFamily="2" charset="2"/>
              <a:buChar char="Ø"/>
            </a:pPr>
            <a:r>
              <a:rPr lang="ru-RU" sz="2000" dirty="0" smtClean="0">
                <a:latin typeface="+mj-lt"/>
                <a:ea typeface="Calibri" pitchFamily="34" charset="0"/>
                <a:cs typeface="Times New Roman" pitchFamily="18" charset="0"/>
              </a:rPr>
              <a:t>Потеря сознания</a:t>
            </a:r>
          </a:p>
          <a:p>
            <a:pPr marL="342900" indent="-342900" fontAlgn="base">
              <a:lnSpc>
                <a:spcPct val="150000"/>
              </a:lnSpc>
              <a:spcBef>
                <a:spcPct val="0"/>
              </a:spcBef>
              <a:spcAft>
                <a:spcPct val="0"/>
              </a:spcAft>
              <a:buClr>
                <a:srgbClr val="C00000"/>
              </a:buClr>
              <a:buFont typeface="Wingdings" panose="05000000000000000000" pitchFamily="2" charset="2"/>
              <a:buChar char="Ø"/>
            </a:pPr>
            <a:r>
              <a:rPr lang="ru-RU" sz="2000" dirty="0" smtClean="0">
                <a:latin typeface="+mj-lt"/>
                <a:ea typeface="Calibri" pitchFamily="34" charset="0"/>
                <a:cs typeface="Times New Roman" pitchFamily="18" charset="0"/>
              </a:rPr>
              <a:t>Чувство страха или угрозы</a:t>
            </a:r>
          </a:p>
          <a:p>
            <a:pPr marL="342900" indent="-342900" fontAlgn="base">
              <a:lnSpc>
                <a:spcPct val="150000"/>
              </a:lnSpc>
              <a:spcBef>
                <a:spcPct val="0"/>
              </a:spcBef>
              <a:spcAft>
                <a:spcPct val="0"/>
              </a:spcAft>
              <a:buClr>
                <a:srgbClr val="C00000"/>
              </a:buClr>
              <a:buFont typeface="Wingdings" panose="05000000000000000000" pitchFamily="2" charset="2"/>
              <a:buChar char="Ø"/>
            </a:pPr>
            <a:r>
              <a:rPr lang="ru-RU" sz="2000" dirty="0" smtClean="0">
                <a:latin typeface="+mj-lt"/>
                <a:ea typeface="Calibri" pitchFamily="34" charset="0"/>
                <a:cs typeface="Times New Roman" pitchFamily="18" charset="0"/>
              </a:rPr>
              <a:t>Неритмичное сердцебиение</a:t>
            </a:r>
          </a:p>
        </p:txBody>
      </p:sp>
      <p:sp>
        <p:nvSpPr>
          <p:cNvPr id="9" name="Стрелка влево 8"/>
          <p:cNvSpPr/>
          <p:nvPr/>
        </p:nvSpPr>
        <p:spPr>
          <a:xfrm>
            <a:off x="5220071" y="2214470"/>
            <a:ext cx="3813075" cy="2590418"/>
          </a:xfrm>
          <a:prstGeom prst="lef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25000"/>
                  </a:schemeClr>
                </a:solidFill>
              </a:rPr>
              <a:t>Все эти признаки могут сопровождать боль в груди или быть единственными симптомами</a:t>
            </a:r>
            <a:endParaRPr lang="ru-RU" b="1" dirty="0">
              <a:solidFill>
                <a:schemeClr val="bg2">
                  <a:lumMod val="25000"/>
                </a:schemeClr>
              </a:solidFill>
            </a:endParaRPr>
          </a:p>
        </p:txBody>
      </p:sp>
      <p:sp>
        <p:nvSpPr>
          <p:cNvPr id="8" name="Прямоугольник 7"/>
          <p:cNvSpPr/>
          <p:nvPr/>
        </p:nvSpPr>
        <p:spPr>
          <a:xfrm>
            <a:off x="-108520" y="296558"/>
            <a:ext cx="5854863" cy="523220"/>
          </a:xfrm>
          <a:prstGeom prst="rect">
            <a:avLst/>
          </a:prstGeom>
        </p:spPr>
        <p:txBody>
          <a:bodyPr wrap="square">
            <a:spAutoFit/>
          </a:bodyPr>
          <a:lstStyle/>
          <a:p>
            <a:pPr algn="ctr" fontAlgn="base">
              <a:spcBef>
                <a:spcPct val="0"/>
              </a:spcBef>
              <a:spcAft>
                <a:spcPct val="0"/>
              </a:spcAft>
            </a:pPr>
            <a:r>
              <a:rPr lang="ru-RU" sz="2800" b="1" dirty="0" smtClean="0">
                <a:solidFill>
                  <a:schemeClr val="accent5">
                    <a:lumMod val="50000"/>
                  </a:schemeClr>
                </a:solidFill>
                <a:ea typeface="Calibri" pitchFamily="34" charset="0"/>
                <a:cs typeface="Times New Roman" pitchFamily="18" charset="0"/>
              </a:rPr>
              <a:t>Симптомы инфаркта миокарда</a:t>
            </a:r>
            <a:endParaRPr lang="ru-RU" sz="2800" b="1" dirty="0">
              <a:solidFill>
                <a:schemeClr val="accent5">
                  <a:lumMod val="50000"/>
                </a:schemeClr>
              </a:solidFill>
              <a:ea typeface="Calibri" pitchFamily="34" charset="0"/>
              <a:cs typeface="Times New Roman" pitchFamily="18" charset="0"/>
            </a:endParaRPr>
          </a:p>
        </p:txBody>
      </p:sp>
      <p:sp>
        <p:nvSpPr>
          <p:cNvPr id="10" name="Прямоугольник 9"/>
          <p:cNvSpPr/>
          <p:nvPr/>
        </p:nvSpPr>
        <p:spPr>
          <a:xfrm>
            <a:off x="0" y="6309320"/>
            <a:ext cx="9144000" cy="5486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85000"/>
                    <a:lumOff val="15000"/>
                  </a:schemeClr>
                </a:solidFill>
              </a:rPr>
              <a:t>ДОПОЛНИТЕЛЬНАЯ ИНФОРМАЦИЯ </a:t>
            </a:r>
            <a:endParaRPr lang="ru-RU" dirty="0">
              <a:solidFill>
                <a:schemeClr val="tx1">
                  <a:lumMod val="85000"/>
                  <a:lumOff val="15000"/>
                </a:schemeClr>
              </a:solidFill>
            </a:endParaRPr>
          </a:p>
        </p:txBody>
      </p:sp>
    </p:spTree>
    <p:extLst>
      <p:ext uri="{BB962C8B-B14F-4D97-AF65-F5344CB8AC3E}">
        <p14:creationId xmlns:p14="http://schemas.microsoft.com/office/powerpoint/2010/main" val="1685230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97089" y="116632"/>
            <a:ext cx="7547319" cy="944123"/>
          </a:xfrm>
        </p:spPr>
        <p:txBody>
          <a:bodyPr>
            <a:normAutofit fontScale="90000"/>
          </a:bodyPr>
          <a:lstStyle/>
          <a:p>
            <a:r>
              <a:rPr lang="ru-RU" sz="2800" b="1" dirty="0" smtClean="0">
                <a:solidFill>
                  <a:schemeClr val="accent5">
                    <a:lumMod val="50000"/>
                  </a:schemeClr>
                </a:solidFill>
              </a:rPr>
              <a:t>Отличаются ли признаки инфаркта миокарда у различных категорий пациентов?</a:t>
            </a:r>
            <a:endParaRPr lang="ru-RU" sz="2800" b="1" dirty="0">
              <a:solidFill>
                <a:schemeClr val="accent5">
                  <a:lumMod val="50000"/>
                </a:schemeClr>
              </a:solidFill>
            </a:endParaRPr>
          </a:p>
        </p:txBody>
      </p:sp>
      <p:sp>
        <p:nvSpPr>
          <p:cNvPr id="4" name="Rectangle 1"/>
          <p:cNvSpPr>
            <a:spLocks noChangeArrowheads="1"/>
          </p:cNvSpPr>
          <p:nvPr/>
        </p:nvSpPr>
        <p:spPr bwMode="auto">
          <a:xfrm>
            <a:off x="697089" y="1988840"/>
            <a:ext cx="5593544" cy="376256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Да, заболевание может протекать различно у мужчин и женщин</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Да, существуют особенности, более характерные для пожилых пациентов</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ea typeface="Calibri" pitchFamily="34" charset="0"/>
                <a:cs typeface="Times New Roman" pitchFamily="18" charset="0"/>
              </a:rPr>
              <a:t>Да, у людей, которые ранее уже переносили инфаркт, признаки повторного инфаркта могут быть другими</a:t>
            </a:r>
          </a:p>
          <a:p>
            <a:pPr marL="457200" indent="-457200" fontAlgn="base">
              <a:lnSpc>
                <a:spcPct val="150000"/>
              </a:lnSpc>
              <a:spcBef>
                <a:spcPct val="0"/>
              </a:spcBef>
              <a:spcAft>
                <a:spcPct val="0"/>
              </a:spcAft>
              <a:buClr>
                <a:srgbClr val="C00000"/>
              </a:buClr>
              <a:buFontTx/>
              <a:buAutoNum type="arabicPeriod"/>
            </a:pPr>
            <a:r>
              <a:rPr lang="ru-RU" sz="2000" dirty="0" smtClean="0">
                <a:solidFill>
                  <a:prstClr val="black"/>
                </a:solidFill>
                <a:cs typeface="Arial" pitchFamily="34" charset="0"/>
              </a:rPr>
              <a:t>Нет не отличаются</a:t>
            </a:r>
            <a:endParaRPr lang="ru-RU" sz="2000" dirty="0">
              <a:solidFill>
                <a:prstClr val="black"/>
              </a:solidFill>
              <a:cs typeface="Arial" pitchFamily="34" charset="0"/>
            </a:endParaRPr>
          </a:p>
        </p:txBody>
      </p:sp>
      <p:sp>
        <p:nvSpPr>
          <p:cNvPr id="5" name="Прямоугольник 4"/>
          <p:cNvSpPr/>
          <p:nvPr/>
        </p:nvSpPr>
        <p:spPr>
          <a:xfrm>
            <a:off x="510738" y="1124744"/>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2050" name="Picture 2" descr="ÐÐ°ÑÑÐ¸Ð½ÐºÐ¸ Ð¿Ð¾ Ð·Ð°Ð¿ÑÐ¾ÑÑ Ð¸Ð½ÑÐ°ÑÐºÑ Ð¼Ð¸Ð¾ÐºÐ°ÑÐ´Ð° Ñ Ð¶ÐµÐ½ÑÐ¸Ð½ ÐºÐ°ÑÑÐ¸Ð½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845" y="2204864"/>
            <a:ext cx="1905001" cy="1271588"/>
          </a:xfrm>
          <a:prstGeom prst="rect">
            <a:avLst/>
          </a:prstGeom>
          <a:noFill/>
          <a:ln>
            <a:solidFill>
              <a:schemeClr val="accent5">
                <a:lumMod val="40000"/>
                <a:lumOff val="60000"/>
              </a:schemeClr>
            </a:solidFill>
          </a:ln>
          <a:extLst>
            <a:ext uri="{909E8E84-426E-40DD-AFC4-6F175D3DCCD1}">
              <a14:hiddenFill xmlns:a14="http://schemas.microsoft.com/office/drawing/2010/main">
                <a:solidFill>
                  <a:srgbClr val="FFFFFF"/>
                </a:solidFill>
              </a14:hiddenFill>
            </a:ext>
          </a:extLst>
        </p:spPr>
      </p:pic>
      <p:pic>
        <p:nvPicPr>
          <p:cNvPr id="7" name="Picture 2" descr="ÐÐ°ÑÑÐ¸Ð½ÐºÐ¸ Ð¿Ð¾ Ð·Ð°Ð¿ÑÐ¾ÑÑ Ð¸Ð½ÑÐ°ÑÐºÑ Ð¼Ð¸Ð¾ÐºÐ°ÑÐ´Ð° Ñ Ð¶ÐµÐ½ÑÐ¸Ð½ ÐºÐ°ÑÑÐ¸Ð½Ðº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093" y="3985455"/>
            <a:ext cx="1887773" cy="1765953"/>
          </a:xfrm>
          <a:prstGeom prst="rect">
            <a:avLst/>
          </a:prstGeom>
          <a:noFill/>
          <a:ln>
            <a:solidFill>
              <a:schemeClr val="accent5">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234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4306</TotalTime>
  <Words>5708</Words>
  <Application>Microsoft Office PowerPoint</Application>
  <PresentationFormat>Экран (4:3)</PresentationFormat>
  <Paragraphs>584</Paragraphs>
  <Slides>73</Slides>
  <Notes>12</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2</vt:i4>
      </vt:variant>
      <vt:variant>
        <vt:lpstr>Заголовки слайдов</vt:lpstr>
      </vt:variant>
      <vt:variant>
        <vt:i4>73</vt:i4>
      </vt:variant>
    </vt:vector>
  </HeadingPairs>
  <TitlesOfParts>
    <vt:vector size="86" baseType="lpstr">
      <vt:lpstr>Gulim</vt:lpstr>
      <vt:lpstr>MS PGothic</vt:lpstr>
      <vt:lpstr>MS PGothic</vt:lpstr>
      <vt:lpstr>Arial</vt:lpstr>
      <vt:lpstr>Arial </vt:lpstr>
      <vt:lpstr>Calibri</vt:lpstr>
      <vt:lpstr>Lucida Sans</vt:lpstr>
      <vt:lpstr>NewtonC</vt:lpstr>
      <vt:lpstr>Times New Roman</vt:lpstr>
      <vt:lpstr>Wingdings</vt:lpstr>
      <vt:lpstr>Wingdings 3</vt:lpstr>
      <vt:lpstr>Тема Office</vt:lpstr>
      <vt:lpstr>1_Тема Office</vt:lpstr>
      <vt:lpstr>Презентация PowerPoint</vt:lpstr>
      <vt:lpstr>Презентация PowerPoint</vt:lpstr>
      <vt:lpstr>Презентация PowerPoint</vt:lpstr>
      <vt:lpstr>Инфаркт миокарда  – это гибель участка сердечной мышцы (миокарда) из-за внезапного нарушения его кровоснабжения и развивающегося в результате кислородного  голодания</vt:lpstr>
      <vt:lpstr>Презентация PowerPoint</vt:lpstr>
      <vt:lpstr>Презентация PowerPoint</vt:lpstr>
      <vt:lpstr>Презентация PowerPoint</vt:lpstr>
      <vt:lpstr>Презентация PowerPoint</vt:lpstr>
      <vt:lpstr>Отличаются ли признаки инфаркта миокарда у различных категорий пациентов?</vt:lpstr>
      <vt:lpstr>Отличаются ли признаки инфаркта миокарда у различных категорий пациентов?</vt:lpstr>
      <vt:lpstr>У женщин и пожилых пациентов наиболее частым признаком инфаркта миокарда также является боль или дискомфорт, но есть особенности:</vt:lpstr>
      <vt:lpstr>Что делать при признаках инфаркта миокарда?</vt:lpstr>
      <vt:lpstr>Что делать при признаках инфаркта миокарда?</vt:lpstr>
      <vt:lpstr>Что не следует делать при признаках инфаркта миокарда?</vt:lpstr>
      <vt:lpstr>Что не следует делать при признаках инфаркта миокарда?</vt:lpstr>
      <vt:lpstr>Если Вы думаете, что у Вас или у кого-то рядом с Вами может быть инфаркт миокарда</vt:lpstr>
      <vt:lpstr>Какую самую главную информацию мы хотели бы до вас донести при проведении этой Школы?</vt:lpstr>
      <vt:lpstr>Что может стать причиной инфаркта миокарда?</vt:lpstr>
      <vt:lpstr>Презентация PowerPoint</vt:lpstr>
      <vt:lpstr>Основная причина инфаркта миокарда, как и других форм ишемической болезни сердца – атеросклероз коронарных артерий, которые кровоснабжают сердце</vt:lpstr>
      <vt:lpstr>Причиной большинства случаев инфаркта миокарда являются так называемые нестабильные атеросклеротические бляшки, имеющие большое липидное ядро и относительно тонкую «покрышку» из соединительной ткани сверху.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Какой из факторов риска инфаркта миокарда и других сердечно-сосудистых заболеваний укорачивает жизнь на 7 лет?</vt:lpstr>
      <vt:lpstr>Какой из факторов риска инфаркта миокарда и других сердечно-сосудистых заболеваний укорачивает жизнь на 7 лет?</vt:lpstr>
      <vt:lpstr>Курение многократно увеличивает риск развития  инфаркта миокарда  </vt:lpstr>
      <vt:lpstr>Презентация PowerPoint</vt:lpstr>
      <vt:lpstr>Презентация PowerPoint</vt:lpstr>
      <vt:lpstr>Польза отказа от курения</vt:lpstr>
      <vt:lpstr>Здоровое питание   рекомендуется как основа и важнейший компонент профилактики  сердечно-сосудистых заболеваний и их осложнений</vt:lpstr>
      <vt:lpstr>Какая самая главная рекомендация по здоровому питанию способствует профилактике инфаркта миокарда и других сердечно-сосудистых заболеваний? </vt:lpstr>
      <vt:lpstr>Какая самая главная рекомендация по здоровому питанию способствует профилактике инфаркта миокарда и других сердечно-сосудистых заболеваний? </vt:lpstr>
      <vt:lpstr>«5 порций овощей и фруктов в день»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Чрезмерное потребление алкоголя увеличивает риск инфаркта миокарда</vt:lpstr>
      <vt:lpstr>Презентация PowerPoint</vt:lpstr>
      <vt:lpstr>Презентация PowerPoint</vt:lpstr>
      <vt:lpstr>Презентация PowerPoint</vt:lpstr>
      <vt:lpstr>Окружность талии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Целевые уровни для пациентов с сахарным диабетом</vt:lpstr>
      <vt:lpstr>Презентация PowerPoint</vt:lpstr>
      <vt:lpstr>Презентация PowerPoint</vt:lpstr>
      <vt:lpstr>Презентация PowerPoint</vt:lpstr>
      <vt:lpstr>Презентация PowerPoint</vt:lpstr>
      <vt:lpstr>Презентация PowerPoint</vt:lpstr>
      <vt:lpstr>В настоящее время подавляющему большинству пациентов с инфарктом миокарда  в остром периоде проводится высокотехнологичное лечение – баллонная ангиопластика и стентирование коронарных артерий</vt:lpstr>
      <vt:lpstr>Стентирование</vt:lpstr>
      <vt:lpstr>Если сделано стентирование.   Можно ли считать человека здоровым? На этом можно успокоиться?</vt:lpstr>
      <vt:lpstr>Принцип ABC – алфавит лечения ишемической болезни сердца</vt:lpstr>
      <vt:lpstr>Презентация PowerPoint</vt:lpstr>
      <vt:lpstr>Презентация PowerPoint</vt:lpstr>
      <vt:lpstr>ПРОЙДИТЕ ДИСПАНСЕРИЗАЦИЮ! ПОСЕТИТЕ ЦЕНТР ЗДОРОВЬЯ! БУДЬТЕ ЗДОРОВЫ!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Юферева Юлия Михайловна</dc:creator>
  <cp:lastModifiedBy>Иван</cp:lastModifiedBy>
  <cp:revision>111</cp:revision>
  <dcterms:created xsi:type="dcterms:W3CDTF">2018-02-07T11:15:06Z</dcterms:created>
  <dcterms:modified xsi:type="dcterms:W3CDTF">2021-09-14T09:45:55Z</dcterms:modified>
</cp:coreProperties>
</file>